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59" r:id="rId4"/>
    <p:sldId id="260" r:id="rId5"/>
    <p:sldId id="261" r:id="rId6"/>
    <p:sldId id="262" r:id="rId7"/>
    <p:sldId id="287" r:id="rId8"/>
    <p:sldId id="288" r:id="rId9"/>
    <p:sldId id="263" r:id="rId10"/>
    <p:sldId id="264" r:id="rId11"/>
    <p:sldId id="265" r:id="rId12"/>
    <p:sldId id="266" r:id="rId13"/>
    <p:sldId id="267" r:id="rId14"/>
    <p:sldId id="269" r:id="rId15"/>
    <p:sldId id="270" r:id="rId16"/>
    <p:sldId id="271" r:id="rId17"/>
    <p:sldId id="272" r:id="rId18"/>
    <p:sldId id="274" r:id="rId19"/>
    <p:sldId id="289" r:id="rId20"/>
    <p:sldId id="273" r:id="rId21"/>
    <p:sldId id="275" r:id="rId22"/>
    <p:sldId id="276" r:id="rId23"/>
    <p:sldId id="277" r:id="rId24"/>
    <p:sldId id="278" r:id="rId25"/>
    <p:sldId id="279" r:id="rId26"/>
    <p:sldId id="280" r:id="rId27"/>
    <p:sldId id="281" r:id="rId28"/>
    <p:sldId id="282" r:id="rId29"/>
    <p:sldId id="283" r:id="rId30"/>
    <p:sldId id="284" r:id="rId31"/>
    <p:sldId id="29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78DCD9-C53C-9A4F-946D-71DEDEE3D19B}" v="129" dt="2024-10-30T19:35:18.3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77"/>
  </p:normalViewPr>
  <p:slideViewPr>
    <p:cSldViewPr snapToGrid="0">
      <p:cViewPr varScale="1">
        <p:scale>
          <a:sx n="102" d="100"/>
          <a:sy n="102" d="100"/>
        </p:scale>
        <p:origin x="9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9F7265-6BE6-7746-B4D8-805EF8953A8A}" type="datetimeFigureOut">
              <a:rPr lang="en-US" smtClean="0"/>
              <a:t>12/5/24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680927-9DCE-EB4D-8AFC-FDD6D0DC59BD}" type="slidenum">
              <a:rPr lang="en-US" smtClean="0"/>
              <a:t>‹#›</a:t>
            </a:fld>
            <a:endParaRPr lang="en-US"/>
          </a:p>
        </p:txBody>
      </p:sp>
    </p:spTree>
    <p:extLst>
      <p:ext uri="{BB962C8B-B14F-4D97-AF65-F5344CB8AC3E}">
        <p14:creationId xmlns:p14="http://schemas.microsoft.com/office/powerpoint/2010/main" val="4234171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The metadata completeness assessment for the 5,875 documents from ISI indicates that key fields such as author, document type, journal, language, publication year, and title are complete with no missing values, demonstrating excellent data quality. However, several fields show significant missing data, particularly in keywords (31.86%), abstracts (16.51%), and corresponding authors (11.86%), which may affect the depth of analysis and insights derived from the dataset. Overall, while the dataset is strong in core bibliographic details, the lack of completeness in certain metadata fields suggests areas for improvement to enhance the richness of the analysis.</a:t>
            </a:r>
            <a:endParaRPr lang="en-US" dirty="0"/>
          </a:p>
        </p:txBody>
      </p:sp>
      <p:sp>
        <p:nvSpPr>
          <p:cNvPr id="4" name="Slide Number Placeholder 3"/>
          <p:cNvSpPr>
            <a:spLocks noGrp="1"/>
          </p:cNvSpPr>
          <p:nvPr>
            <p:ph type="sldNum" sz="quarter" idx="5"/>
          </p:nvPr>
        </p:nvSpPr>
        <p:spPr/>
        <p:txBody>
          <a:bodyPr/>
          <a:lstStyle/>
          <a:p>
            <a:fld id="{CC680927-9DCE-EB4D-8AFC-FDD6D0DC59BD}" type="slidenum">
              <a:rPr lang="en-US" smtClean="0"/>
              <a:t>5</a:t>
            </a:fld>
            <a:endParaRPr lang="en-US"/>
          </a:p>
        </p:txBody>
      </p:sp>
    </p:spTree>
    <p:extLst>
      <p:ext uri="{BB962C8B-B14F-4D97-AF65-F5344CB8AC3E}">
        <p14:creationId xmlns:p14="http://schemas.microsoft.com/office/powerpoint/2010/main" val="2563520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555DF-9425-B65E-1013-2340B5D9E8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58421C-B671-21DB-9EF9-03B015E0D9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18ECA2-5F0A-FBB9-2E51-3EEF25C64528}"/>
              </a:ext>
            </a:extLst>
          </p:cNvPr>
          <p:cNvSpPr>
            <a:spLocks noGrp="1"/>
          </p:cNvSpPr>
          <p:nvPr>
            <p:ph type="dt" sz="half" idx="10"/>
          </p:nvPr>
        </p:nvSpPr>
        <p:spPr/>
        <p:txBody>
          <a:bodyPr/>
          <a:lstStyle/>
          <a:p>
            <a:fld id="{13BFF438-A093-014A-A291-292F0A19F1C4}" type="datetimeFigureOut">
              <a:rPr lang="en-US" smtClean="0"/>
              <a:t>12/5/24</a:t>
            </a:fld>
            <a:endParaRPr lang="en-US"/>
          </a:p>
        </p:txBody>
      </p:sp>
      <p:sp>
        <p:nvSpPr>
          <p:cNvPr id="5" name="Footer Placeholder 4">
            <a:extLst>
              <a:ext uri="{FF2B5EF4-FFF2-40B4-BE49-F238E27FC236}">
                <a16:creationId xmlns:a16="http://schemas.microsoft.com/office/drawing/2014/main" id="{75AF7F61-54E3-B1D8-ABEE-47C6EB0FBC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072B9-DE3E-3F0B-7E3A-A33A47E76C97}"/>
              </a:ext>
            </a:extLst>
          </p:cNvPr>
          <p:cNvSpPr>
            <a:spLocks noGrp="1"/>
          </p:cNvSpPr>
          <p:nvPr>
            <p:ph type="sldNum" sz="quarter" idx="12"/>
          </p:nvPr>
        </p:nvSpPr>
        <p:spPr/>
        <p:txBody>
          <a:bodyPr/>
          <a:lstStyle/>
          <a:p>
            <a:fld id="{790CB0E6-1542-C542-829D-43A3F5938AC8}" type="slidenum">
              <a:rPr lang="en-US" smtClean="0"/>
              <a:t>‹#›</a:t>
            </a:fld>
            <a:endParaRPr lang="en-US"/>
          </a:p>
        </p:txBody>
      </p:sp>
    </p:spTree>
    <p:extLst>
      <p:ext uri="{BB962C8B-B14F-4D97-AF65-F5344CB8AC3E}">
        <p14:creationId xmlns:p14="http://schemas.microsoft.com/office/powerpoint/2010/main" val="2537023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780D6-EC2C-2801-EABD-E7C2E544D2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E69B1E-28CB-3749-5FA4-07878C05C2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4D9644-43FC-8878-1C12-B811ED7BFA6A}"/>
              </a:ext>
            </a:extLst>
          </p:cNvPr>
          <p:cNvSpPr>
            <a:spLocks noGrp="1"/>
          </p:cNvSpPr>
          <p:nvPr>
            <p:ph type="dt" sz="half" idx="10"/>
          </p:nvPr>
        </p:nvSpPr>
        <p:spPr/>
        <p:txBody>
          <a:bodyPr/>
          <a:lstStyle/>
          <a:p>
            <a:fld id="{13BFF438-A093-014A-A291-292F0A19F1C4}" type="datetimeFigureOut">
              <a:rPr lang="en-US" smtClean="0"/>
              <a:t>12/5/24</a:t>
            </a:fld>
            <a:endParaRPr lang="en-US"/>
          </a:p>
        </p:txBody>
      </p:sp>
      <p:sp>
        <p:nvSpPr>
          <p:cNvPr id="5" name="Footer Placeholder 4">
            <a:extLst>
              <a:ext uri="{FF2B5EF4-FFF2-40B4-BE49-F238E27FC236}">
                <a16:creationId xmlns:a16="http://schemas.microsoft.com/office/drawing/2014/main" id="{FE0BB511-0030-656F-2926-1F6C934B54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50300D-5975-9F8F-8F77-7C29F520F806}"/>
              </a:ext>
            </a:extLst>
          </p:cNvPr>
          <p:cNvSpPr>
            <a:spLocks noGrp="1"/>
          </p:cNvSpPr>
          <p:nvPr>
            <p:ph type="sldNum" sz="quarter" idx="12"/>
          </p:nvPr>
        </p:nvSpPr>
        <p:spPr/>
        <p:txBody>
          <a:bodyPr/>
          <a:lstStyle/>
          <a:p>
            <a:fld id="{790CB0E6-1542-C542-829D-43A3F5938AC8}" type="slidenum">
              <a:rPr lang="en-US" smtClean="0"/>
              <a:t>‹#›</a:t>
            </a:fld>
            <a:endParaRPr lang="en-US"/>
          </a:p>
        </p:txBody>
      </p:sp>
    </p:spTree>
    <p:extLst>
      <p:ext uri="{BB962C8B-B14F-4D97-AF65-F5344CB8AC3E}">
        <p14:creationId xmlns:p14="http://schemas.microsoft.com/office/powerpoint/2010/main" val="1174900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9F7CC8-5B47-822A-5917-59E2B2D360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553B05-EFA2-DCD9-AD91-6EB26FA9A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28DDC8-D3C2-9F7B-7BA5-5B2106A72E63}"/>
              </a:ext>
            </a:extLst>
          </p:cNvPr>
          <p:cNvSpPr>
            <a:spLocks noGrp="1"/>
          </p:cNvSpPr>
          <p:nvPr>
            <p:ph type="dt" sz="half" idx="10"/>
          </p:nvPr>
        </p:nvSpPr>
        <p:spPr/>
        <p:txBody>
          <a:bodyPr/>
          <a:lstStyle/>
          <a:p>
            <a:fld id="{13BFF438-A093-014A-A291-292F0A19F1C4}" type="datetimeFigureOut">
              <a:rPr lang="en-US" smtClean="0"/>
              <a:t>12/5/24</a:t>
            </a:fld>
            <a:endParaRPr lang="en-US"/>
          </a:p>
        </p:txBody>
      </p:sp>
      <p:sp>
        <p:nvSpPr>
          <p:cNvPr id="5" name="Footer Placeholder 4">
            <a:extLst>
              <a:ext uri="{FF2B5EF4-FFF2-40B4-BE49-F238E27FC236}">
                <a16:creationId xmlns:a16="http://schemas.microsoft.com/office/drawing/2014/main" id="{CACAD51B-55F1-3EC5-0F7C-43A6C8AE72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2475FF-0C5E-E847-A0DA-720C2246D152}"/>
              </a:ext>
            </a:extLst>
          </p:cNvPr>
          <p:cNvSpPr>
            <a:spLocks noGrp="1"/>
          </p:cNvSpPr>
          <p:nvPr>
            <p:ph type="sldNum" sz="quarter" idx="12"/>
          </p:nvPr>
        </p:nvSpPr>
        <p:spPr/>
        <p:txBody>
          <a:bodyPr/>
          <a:lstStyle/>
          <a:p>
            <a:fld id="{790CB0E6-1542-C542-829D-43A3F5938AC8}" type="slidenum">
              <a:rPr lang="en-US" smtClean="0"/>
              <a:t>‹#›</a:t>
            </a:fld>
            <a:endParaRPr lang="en-US"/>
          </a:p>
        </p:txBody>
      </p:sp>
    </p:spTree>
    <p:extLst>
      <p:ext uri="{BB962C8B-B14F-4D97-AF65-F5344CB8AC3E}">
        <p14:creationId xmlns:p14="http://schemas.microsoft.com/office/powerpoint/2010/main" val="3193822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546F7-C9EA-FFA0-D2B4-4D167B0AE1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411DE3-7E6F-FD91-D6A0-B45ED43EE4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7F7F0C-8729-CB3B-9C2A-41372FD4508C}"/>
              </a:ext>
            </a:extLst>
          </p:cNvPr>
          <p:cNvSpPr>
            <a:spLocks noGrp="1"/>
          </p:cNvSpPr>
          <p:nvPr>
            <p:ph type="dt" sz="half" idx="10"/>
          </p:nvPr>
        </p:nvSpPr>
        <p:spPr/>
        <p:txBody>
          <a:bodyPr/>
          <a:lstStyle/>
          <a:p>
            <a:fld id="{13BFF438-A093-014A-A291-292F0A19F1C4}" type="datetimeFigureOut">
              <a:rPr lang="en-US" smtClean="0"/>
              <a:t>12/5/24</a:t>
            </a:fld>
            <a:endParaRPr lang="en-US"/>
          </a:p>
        </p:txBody>
      </p:sp>
      <p:sp>
        <p:nvSpPr>
          <p:cNvPr id="5" name="Footer Placeholder 4">
            <a:extLst>
              <a:ext uri="{FF2B5EF4-FFF2-40B4-BE49-F238E27FC236}">
                <a16:creationId xmlns:a16="http://schemas.microsoft.com/office/drawing/2014/main" id="{AC20CB49-5685-1470-7CD8-252E3D2C5C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3B8405-07E4-0C1F-F915-E0097AB78CEB}"/>
              </a:ext>
            </a:extLst>
          </p:cNvPr>
          <p:cNvSpPr>
            <a:spLocks noGrp="1"/>
          </p:cNvSpPr>
          <p:nvPr>
            <p:ph type="sldNum" sz="quarter" idx="12"/>
          </p:nvPr>
        </p:nvSpPr>
        <p:spPr/>
        <p:txBody>
          <a:bodyPr/>
          <a:lstStyle/>
          <a:p>
            <a:fld id="{790CB0E6-1542-C542-829D-43A3F5938AC8}" type="slidenum">
              <a:rPr lang="en-US" smtClean="0"/>
              <a:t>‹#›</a:t>
            </a:fld>
            <a:endParaRPr lang="en-US"/>
          </a:p>
        </p:txBody>
      </p:sp>
    </p:spTree>
    <p:extLst>
      <p:ext uri="{BB962C8B-B14F-4D97-AF65-F5344CB8AC3E}">
        <p14:creationId xmlns:p14="http://schemas.microsoft.com/office/powerpoint/2010/main" val="3906415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8269C-41B8-1AD5-6DCD-0C716CE937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A6A38B-CF25-31E9-1946-6F5E759BB06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999DB6-6BEB-F646-8F1C-7E7A318EF860}"/>
              </a:ext>
            </a:extLst>
          </p:cNvPr>
          <p:cNvSpPr>
            <a:spLocks noGrp="1"/>
          </p:cNvSpPr>
          <p:nvPr>
            <p:ph type="dt" sz="half" idx="10"/>
          </p:nvPr>
        </p:nvSpPr>
        <p:spPr/>
        <p:txBody>
          <a:bodyPr/>
          <a:lstStyle/>
          <a:p>
            <a:fld id="{13BFF438-A093-014A-A291-292F0A19F1C4}" type="datetimeFigureOut">
              <a:rPr lang="en-US" smtClean="0"/>
              <a:t>12/5/24</a:t>
            </a:fld>
            <a:endParaRPr lang="en-US"/>
          </a:p>
        </p:txBody>
      </p:sp>
      <p:sp>
        <p:nvSpPr>
          <p:cNvPr id="5" name="Footer Placeholder 4">
            <a:extLst>
              <a:ext uri="{FF2B5EF4-FFF2-40B4-BE49-F238E27FC236}">
                <a16:creationId xmlns:a16="http://schemas.microsoft.com/office/drawing/2014/main" id="{CB2BA38E-9CF6-623D-F93F-AAF7796A9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951FBC-79C0-D5F7-A260-5D465C1319AC}"/>
              </a:ext>
            </a:extLst>
          </p:cNvPr>
          <p:cNvSpPr>
            <a:spLocks noGrp="1"/>
          </p:cNvSpPr>
          <p:nvPr>
            <p:ph type="sldNum" sz="quarter" idx="12"/>
          </p:nvPr>
        </p:nvSpPr>
        <p:spPr/>
        <p:txBody>
          <a:bodyPr/>
          <a:lstStyle/>
          <a:p>
            <a:fld id="{790CB0E6-1542-C542-829D-43A3F5938AC8}" type="slidenum">
              <a:rPr lang="en-US" smtClean="0"/>
              <a:t>‹#›</a:t>
            </a:fld>
            <a:endParaRPr lang="en-US"/>
          </a:p>
        </p:txBody>
      </p:sp>
    </p:spTree>
    <p:extLst>
      <p:ext uri="{BB962C8B-B14F-4D97-AF65-F5344CB8AC3E}">
        <p14:creationId xmlns:p14="http://schemas.microsoft.com/office/powerpoint/2010/main" val="3185426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AFAB6-6986-1A9A-DC22-421A49BC4C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A98163-D62E-FE9D-00DC-1DB8446325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CECFD3-A536-2F20-36A6-D796B96C36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C4198B-7A37-08A9-B931-34C1E09B2409}"/>
              </a:ext>
            </a:extLst>
          </p:cNvPr>
          <p:cNvSpPr>
            <a:spLocks noGrp="1"/>
          </p:cNvSpPr>
          <p:nvPr>
            <p:ph type="dt" sz="half" idx="10"/>
          </p:nvPr>
        </p:nvSpPr>
        <p:spPr/>
        <p:txBody>
          <a:bodyPr/>
          <a:lstStyle/>
          <a:p>
            <a:fld id="{13BFF438-A093-014A-A291-292F0A19F1C4}" type="datetimeFigureOut">
              <a:rPr lang="en-US" smtClean="0"/>
              <a:t>12/5/24</a:t>
            </a:fld>
            <a:endParaRPr lang="en-US"/>
          </a:p>
        </p:txBody>
      </p:sp>
      <p:sp>
        <p:nvSpPr>
          <p:cNvPr id="6" name="Footer Placeholder 5">
            <a:extLst>
              <a:ext uri="{FF2B5EF4-FFF2-40B4-BE49-F238E27FC236}">
                <a16:creationId xmlns:a16="http://schemas.microsoft.com/office/drawing/2014/main" id="{5626E4E9-128D-AE6D-D9C3-FBAE8FEADB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4D9EF9-D1B2-08DC-0DAF-9B39357EF84C}"/>
              </a:ext>
            </a:extLst>
          </p:cNvPr>
          <p:cNvSpPr>
            <a:spLocks noGrp="1"/>
          </p:cNvSpPr>
          <p:nvPr>
            <p:ph type="sldNum" sz="quarter" idx="12"/>
          </p:nvPr>
        </p:nvSpPr>
        <p:spPr/>
        <p:txBody>
          <a:bodyPr/>
          <a:lstStyle/>
          <a:p>
            <a:fld id="{790CB0E6-1542-C542-829D-43A3F5938AC8}" type="slidenum">
              <a:rPr lang="en-US" smtClean="0"/>
              <a:t>‹#›</a:t>
            </a:fld>
            <a:endParaRPr lang="en-US"/>
          </a:p>
        </p:txBody>
      </p:sp>
    </p:spTree>
    <p:extLst>
      <p:ext uri="{BB962C8B-B14F-4D97-AF65-F5344CB8AC3E}">
        <p14:creationId xmlns:p14="http://schemas.microsoft.com/office/powerpoint/2010/main" val="3182620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D289-9C90-5EFB-4EF5-10AB359896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BB8E0D-012D-4837-7424-AA46F02D06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EEB1E6-5F09-BA69-95C2-73612BE9BE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A3D468-8F52-0CF6-B620-534600A6E3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EF4015-0D63-E845-CFD2-CC7C74EE89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4CF7D0-DA09-A51C-EC97-907AF1F80059}"/>
              </a:ext>
            </a:extLst>
          </p:cNvPr>
          <p:cNvSpPr>
            <a:spLocks noGrp="1"/>
          </p:cNvSpPr>
          <p:nvPr>
            <p:ph type="dt" sz="half" idx="10"/>
          </p:nvPr>
        </p:nvSpPr>
        <p:spPr/>
        <p:txBody>
          <a:bodyPr/>
          <a:lstStyle/>
          <a:p>
            <a:fld id="{13BFF438-A093-014A-A291-292F0A19F1C4}" type="datetimeFigureOut">
              <a:rPr lang="en-US" smtClean="0"/>
              <a:t>12/5/24</a:t>
            </a:fld>
            <a:endParaRPr lang="en-US"/>
          </a:p>
        </p:txBody>
      </p:sp>
      <p:sp>
        <p:nvSpPr>
          <p:cNvPr id="8" name="Footer Placeholder 7">
            <a:extLst>
              <a:ext uri="{FF2B5EF4-FFF2-40B4-BE49-F238E27FC236}">
                <a16:creationId xmlns:a16="http://schemas.microsoft.com/office/drawing/2014/main" id="{28BC2E73-D291-FE72-67B0-03EDC9EA13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D80294-BC3F-7A08-9CF2-EA9A6D59DA2A}"/>
              </a:ext>
            </a:extLst>
          </p:cNvPr>
          <p:cNvSpPr>
            <a:spLocks noGrp="1"/>
          </p:cNvSpPr>
          <p:nvPr>
            <p:ph type="sldNum" sz="quarter" idx="12"/>
          </p:nvPr>
        </p:nvSpPr>
        <p:spPr/>
        <p:txBody>
          <a:bodyPr/>
          <a:lstStyle/>
          <a:p>
            <a:fld id="{790CB0E6-1542-C542-829D-43A3F5938AC8}" type="slidenum">
              <a:rPr lang="en-US" smtClean="0"/>
              <a:t>‹#›</a:t>
            </a:fld>
            <a:endParaRPr lang="en-US"/>
          </a:p>
        </p:txBody>
      </p:sp>
    </p:spTree>
    <p:extLst>
      <p:ext uri="{BB962C8B-B14F-4D97-AF65-F5344CB8AC3E}">
        <p14:creationId xmlns:p14="http://schemas.microsoft.com/office/powerpoint/2010/main" val="3299517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B3E3E-2C68-92E1-4BF9-5DE2F1FAAA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BD432C-884C-E539-E201-B721756699E3}"/>
              </a:ext>
            </a:extLst>
          </p:cNvPr>
          <p:cNvSpPr>
            <a:spLocks noGrp="1"/>
          </p:cNvSpPr>
          <p:nvPr>
            <p:ph type="dt" sz="half" idx="10"/>
          </p:nvPr>
        </p:nvSpPr>
        <p:spPr/>
        <p:txBody>
          <a:bodyPr/>
          <a:lstStyle/>
          <a:p>
            <a:fld id="{13BFF438-A093-014A-A291-292F0A19F1C4}" type="datetimeFigureOut">
              <a:rPr lang="en-US" smtClean="0"/>
              <a:t>12/5/24</a:t>
            </a:fld>
            <a:endParaRPr lang="en-US"/>
          </a:p>
        </p:txBody>
      </p:sp>
      <p:sp>
        <p:nvSpPr>
          <p:cNvPr id="4" name="Footer Placeholder 3">
            <a:extLst>
              <a:ext uri="{FF2B5EF4-FFF2-40B4-BE49-F238E27FC236}">
                <a16:creationId xmlns:a16="http://schemas.microsoft.com/office/drawing/2014/main" id="{F2AB627B-AB90-60F4-9231-4E2BFB6B90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817A31-493C-D1AD-E841-7F339B259103}"/>
              </a:ext>
            </a:extLst>
          </p:cNvPr>
          <p:cNvSpPr>
            <a:spLocks noGrp="1"/>
          </p:cNvSpPr>
          <p:nvPr>
            <p:ph type="sldNum" sz="quarter" idx="12"/>
          </p:nvPr>
        </p:nvSpPr>
        <p:spPr/>
        <p:txBody>
          <a:bodyPr/>
          <a:lstStyle/>
          <a:p>
            <a:fld id="{790CB0E6-1542-C542-829D-43A3F5938AC8}" type="slidenum">
              <a:rPr lang="en-US" smtClean="0"/>
              <a:t>‹#›</a:t>
            </a:fld>
            <a:endParaRPr lang="en-US"/>
          </a:p>
        </p:txBody>
      </p:sp>
    </p:spTree>
    <p:extLst>
      <p:ext uri="{BB962C8B-B14F-4D97-AF65-F5344CB8AC3E}">
        <p14:creationId xmlns:p14="http://schemas.microsoft.com/office/powerpoint/2010/main" val="3242922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676C05-98D9-5C1A-3DE1-BB424B872447}"/>
              </a:ext>
            </a:extLst>
          </p:cNvPr>
          <p:cNvSpPr>
            <a:spLocks noGrp="1"/>
          </p:cNvSpPr>
          <p:nvPr>
            <p:ph type="dt" sz="half" idx="10"/>
          </p:nvPr>
        </p:nvSpPr>
        <p:spPr/>
        <p:txBody>
          <a:bodyPr/>
          <a:lstStyle/>
          <a:p>
            <a:fld id="{13BFF438-A093-014A-A291-292F0A19F1C4}" type="datetimeFigureOut">
              <a:rPr lang="en-US" smtClean="0"/>
              <a:t>12/5/24</a:t>
            </a:fld>
            <a:endParaRPr lang="en-US"/>
          </a:p>
        </p:txBody>
      </p:sp>
      <p:sp>
        <p:nvSpPr>
          <p:cNvPr id="3" name="Footer Placeholder 2">
            <a:extLst>
              <a:ext uri="{FF2B5EF4-FFF2-40B4-BE49-F238E27FC236}">
                <a16:creationId xmlns:a16="http://schemas.microsoft.com/office/drawing/2014/main" id="{C38B5DEA-699C-5D11-1674-5E1C39984F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30260A-3542-4B84-425B-AB3924F12D87}"/>
              </a:ext>
            </a:extLst>
          </p:cNvPr>
          <p:cNvSpPr>
            <a:spLocks noGrp="1"/>
          </p:cNvSpPr>
          <p:nvPr>
            <p:ph type="sldNum" sz="quarter" idx="12"/>
          </p:nvPr>
        </p:nvSpPr>
        <p:spPr/>
        <p:txBody>
          <a:bodyPr/>
          <a:lstStyle/>
          <a:p>
            <a:fld id="{790CB0E6-1542-C542-829D-43A3F5938AC8}" type="slidenum">
              <a:rPr lang="en-US" smtClean="0"/>
              <a:t>‹#›</a:t>
            </a:fld>
            <a:endParaRPr lang="en-US"/>
          </a:p>
        </p:txBody>
      </p:sp>
    </p:spTree>
    <p:extLst>
      <p:ext uri="{BB962C8B-B14F-4D97-AF65-F5344CB8AC3E}">
        <p14:creationId xmlns:p14="http://schemas.microsoft.com/office/powerpoint/2010/main" val="2461762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FFCD-CEB3-9BB2-1F87-8380622C44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AF3C23-096C-2846-B8B5-FD61A3BF58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E9BE81-12A4-B44B-DDF4-A906AC249F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3EB16A-0533-EDA8-0501-18CDFA379A89}"/>
              </a:ext>
            </a:extLst>
          </p:cNvPr>
          <p:cNvSpPr>
            <a:spLocks noGrp="1"/>
          </p:cNvSpPr>
          <p:nvPr>
            <p:ph type="dt" sz="half" idx="10"/>
          </p:nvPr>
        </p:nvSpPr>
        <p:spPr/>
        <p:txBody>
          <a:bodyPr/>
          <a:lstStyle/>
          <a:p>
            <a:fld id="{13BFF438-A093-014A-A291-292F0A19F1C4}" type="datetimeFigureOut">
              <a:rPr lang="en-US" smtClean="0"/>
              <a:t>12/5/24</a:t>
            </a:fld>
            <a:endParaRPr lang="en-US"/>
          </a:p>
        </p:txBody>
      </p:sp>
      <p:sp>
        <p:nvSpPr>
          <p:cNvPr id="6" name="Footer Placeholder 5">
            <a:extLst>
              <a:ext uri="{FF2B5EF4-FFF2-40B4-BE49-F238E27FC236}">
                <a16:creationId xmlns:a16="http://schemas.microsoft.com/office/drawing/2014/main" id="{15ABED85-7F13-9BC7-DAE3-1D36B6F53C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990FC7-A00E-CA31-60D3-CDD47AEED299}"/>
              </a:ext>
            </a:extLst>
          </p:cNvPr>
          <p:cNvSpPr>
            <a:spLocks noGrp="1"/>
          </p:cNvSpPr>
          <p:nvPr>
            <p:ph type="sldNum" sz="quarter" idx="12"/>
          </p:nvPr>
        </p:nvSpPr>
        <p:spPr/>
        <p:txBody>
          <a:bodyPr/>
          <a:lstStyle/>
          <a:p>
            <a:fld id="{790CB0E6-1542-C542-829D-43A3F5938AC8}" type="slidenum">
              <a:rPr lang="en-US" smtClean="0"/>
              <a:t>‹#›</a:t>
            </a:fld>
            <a:endParaRPr lang="en-US"/>
          </a:p>
        </p:txBody>
      </p:sp>
    </p:spTree>
    <p:extLst>
      <p:ext uri="{BB962C8B-B14F-4D97-AF65-F5344CB8AC3E}">
        <p14:creationId xmlns:p14="http://schemas.microsoft.com/office/powerpoint/2010/main" val="1265348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D5748-9669-448D-ED1C-A84E8D8CFB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125036-58B1-4CC9-ACDE-6655EAB6EA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18DACB-A148-8BBC-B085-B479F092DB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7981BA-88EB-07D4-279B-CABE37C46E81}"/>
              </a:ext>
            </a:extLst>
          </p:cNvPr>
          <p:cNvSpPr>
            <a:spLocks noGrp="1"/>
          </p:cNvSpPr>
          <p:nvPr>
            <p:ph type="dt" sz="half" idx="10"/>
          </p:nvPr>
        </p:nvSpPr>
        <p:spPr/>
        <p:txBody>
          <a:bodyPr/>
          <a:lstStyle/>
          <a:p>
            <a:fld id="{13BFF438-A093-014A-A291-292F0A19F1C4}" type="datetimeFigureOut">
              <a:rPr lang="en-US" smtClean="0"/>
              <a:t>12/5/24</a:t>
            </a:fld>
            <a:endParaRPr lang="en-US"/>
          </a:p>
        </p:txBody>
      </p:sp>
      <p:sp>
        <p:nvSpPr>
          <p:cNvPr id="6" name="Footer Placeholder 5">
            <a:extLst>
              <a:ext uri="{FF2B5EF4-FFF2-40B4-BE49-F238E27FC236}">
                <a16:creationId xmlns:a16="http://schemas.microsoft.com/office/drawing/2014/main" id="{16AFA910-EBDE-1601-6050-B58A60962A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7B46F9-7564-3C7B-B422-947347239BA6}"/>
              </a:ext>
            </a:extLst>
          </p:cNvPr>
          <p:cNvSpPr>
            <a:spLocks noGrp="1"/>
          </p:cNvSpPr>
          <p:nvPr>
            <p:ph type="sldNum" sz="quarter" idx="12"/>
          </p:nvPr>
        </p:nvSpPr>
        <p:spPr/>
        <p:txBody>
          <a:bodyPr/>
          <a:lstStyle/>
          <a:p>
            <a:fld id="{790CB0E6-1542-C542-829D-43A3F5938AC8}" type="slidenum">
              <a:rPr lang="en-US" smtClean="0"/>
              <a:t>‹#›</a:t>
            </a:fld>
            <a:endParaRPr lang="en-US"/>
          </a:p>
        </p:txBody>
      </p:sp>
    </p:spTree>
    <p:extLst>
      <p:ext uri="{BB962C8B-B14F-4D97-AF65-F5344CB8AC3E}">
        <p14:creationId xmlns:p14="http://schemas.microsoft.com/office/powerpoint/2010/main" val="2537281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E1B3FF-98E3-4ADB-CADE-C3A31F9735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C54D2B-FEF1-30FF-EE9C-ACFAA0D09C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C67058-74E8-5C01-E1A8-A0F53D4E60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3BFF438-A093-014A-A291-292F0A19F1C4}" type="datetimeFigureOut">
              <a:rPr lang="en-US" smtClean="0"/>
              <a:t>12/5/24</a:t>
            </a:fld>
            <a:endParaRPr lang="en-US"/>
          </a:p>
        </p:txBody>
      </p:sp>
      <p:sp>
        <p:nvSpPr>
          <p:cNvPr id="5" name="Footer Placeholder 4">
            <a:extLst>
              <a:ext uri="{FF2B5EF4-FFF2-40B4-BE49-F238E27FC236}">
                <a16:creationId xmlns:a16="http://schemas.microsoft.com/office/drawing/2014/main" id="{989182E2-7D30-E0E3-1C30-6E74BF999B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F15A96-1C3E-ADAA-6578-EFE255977E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90CB0E6-1542-C542-829D-43A3F5938AC8}" type="slidenum">
              <a:rPr lang="en-US" smtClean="0"/>
              <a:t>‹#›</a:t>
            </a:fld>
            <a:endParaRPr lang="en-US"/>
          </a:p>
        </p:txBody>
      </p:sp>
    </p:spTree>
    <p:extLst>
      <p:ext uri="{BB962C8B-B14F-4D97-AF65-F5344CB8AC3E}">
        <p14:creationId xmlns:p14="http://schemas.microsoft.com/office/powerpoint/2010/main" val="16407957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D50DC-1989-417D-4D83-4771BF93D9F2}"/>
              </a:ext>
            </a:extLst>
          </p:cNvPr>
          <p:cNvSpPr>
            <a:spLocks noGrp="1"/>
          </p:cNvSpPr>
          <p:nvPr>
            <p:ph type="ctrTitle"/>
          </p:nvPr>
        </p:nvSpPr>
        <p:spPr>
          <a:xfrm>
            <a:off x="1524000" y="1587156"/>
            <a:ext cx="9144000" cy="1520525"/>
          </a:xfrm>
        </p:spPr>
        <p:txBody>
          <a:bodyPr>
            <a:normAutofit/>
          </a:bodyPr>
          <a:lstStyle/>
          <a:p>
            <a:r>
              <a:rPr lang="en-US" sz="4800" b="1" dirty="0">
                <a:latin typeface="Times New Roman" panose="02020603050405020304" pitchFamily="18" charset="0"/>
                <a:cs typeface="Times New Roman" panose="02020603050405020304" pitchFamily="18" charset="0"/>
              </a:rPr>
              <a:t>Bibliometric Analysis on Cancer Cachexia Using Bibliometrix </a:t>
            </a:r>
          </a:p>
        </p:txBody>
      </p:sp>
      <p:sp>
        <p:nvSpPr>
          <p:cNvPr id="3" name="Subtitle 2">
            <a:extLst>
              <a:ext uri="{FF2B5EF4-FFF2-40B4-BE49-F238E27FC236}">
                <a16:creationId xmlns:a16="http://schemas.microsoft.com/office/drawing/2014/main" id="{07CDBD79-D5BE-F928-7911-E36E536334E3}"/>
              </a:ext>
            </a:extLst>
          </p:cNvPr>
          <p:cNvSpPr>
            <a:spLocks noGrp="1"/>
          </p:cNvSpPr>
          <p:nvPr>
            <p:ph type="subTitle" idx="1"/>
          </p:nvPr>
        </p:nvSpPr>
        <p:spPr>
          <a:xfrm>
            <a:off x="7105135" y="3589638"/>
            <a:ext cx="4724400" cy="2601097"/>
          </a:xfrm>
        </p:spPr>
        <p:txBody>
          <a:bodyPr>
            <a:normAutofit/>
          </a:bodyPr>
          <a:lstStyle/>
          <a:p>
            <a:r>
              <a:rPr lang="en-US" sz="1800" b="1" dirty="0">
                <a:latin typeface="Times New Roman" panose="02020603050405020304" pitchFamily="18" charset="0"/>
                <a:cs typeface="Times New Roman" panose="02020603050405020304" pitchFamily="18" charset="0"/>
              </a:rPr>
              <a:t>By:</a:t>
            </a:r>
          </a:p>
          <a:p>
            <a:r>
              <a:rPr lang="en-US" sz="1800" dirty="0">
                <a:latin typeface="Times New Roman" panose="02020603050405020304" pitchFamily="18" charset="0"/>
                <a:cs typeface="Times New Roman" panose="02020603050405020304" pitchFamily="18" charset="0"/>
              </a:rPr>
              <a:t>Radhika Gedela</a:t>
            </a:r>
          </a:p>
          <a:p>
            <a:r>
              <a:rPr lang="en-US" sz="1800" dirty="0">
                <a:latin typeface="Times New Roman" panose="02020603050405020304" pitchFamily="18" charset="0"/>
                <a:cs typeface="Times New Roman" panose="02020603050405020304" pitchFamily="18" charset="0"/>
              </a:rPr>
              <a:t>Data Visualization Intern</a:t>
            </a:r>
          </a:p>
          <a:p>
            <a:r>
              <a:rPr lang="en-US" sz="1800" dirty="0">
                <a:latin typeface="Times New Roman" panose="02020603050405020304" pitchFamily="18" charset="0"/>
                <a:cs typeface="Times New Roman" panose="02020603050405020304" pitchFamily="18" charset="0"/>
              </a:rPr>
              <a:t>Indiana Center for Musculoskeletal Health, IUI</a:t>
            </a:r>
          </a:p>
          <a:p>
            <a:r>
              <a:rPr lang="en-US" sz="1800" b="1" dirty="0">
                <a:latin typeface="Times New Roman" panose="02020603050405020304" pitchFamily="18" charset="0"/>
                <a:cs typeface="Times New Roman" panose="02020603050405020304" pitchFamily="18" charset="0"/>
              </a:rPr>
              <a:t>Under the Guidance of:</a:t>
            </a:r>
          </a:p>
          <a:p>
            <a:r>
              <a:rPr lang="en-US" sz="1800" dirty="0">
                <a:latin typeface="Times New Roman" panose="02020603050405020304" pitchFamily="18" charset="0"/>
                <a:cs typeface="Times New Roman" panose="02020603050405020304" pitchFamily="18" charset="0"/>
              </a:rPr>
              <a:t>Thomas O’Connell </a:t>
            </a:r>
          </a:p>
        </p:txBody>
      </p:sp>
    </p:spTree>
    <p:extLst>
      <p:ext uri="{BB962C8B-B14F-4D97-AF65-F5344CB8AC3E}">
        <p14:creationId xmlns:p14="http://schemas.microsoft.com/office/powerpoint/2010/main" val="565021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2DE71-A5BF-9FB5-1D72-54DA30B64FC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0F695DDD-088C-5F5F-D615-138423A8308E}"/>
              </a:ext>
            </a:extLst>
          </p:cNvPr>
          <p:cNvSpPr txBox="1"/>
          <p:nvPr/>
        </p:nvSpPr>
        <p:spPr>
          <a:xfrm>
            <a:off x="1577278" y="227758"/>
            <a:ext cx="3229410"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Most Relevant Authors</a:t>
            </a:r>
          </a:p>
        </p:txBody>
      </p:sp>
      <p:sp>
        <p:nvSpPr>
          <p:cNvPr id="9" name="TextBox 8">
            <a:extLst>
              <a:ext uri="{FF2B5EF4-FFF2-40B4-BE49-F238E27FC236}">
                <a16:creationId xmlns:a16="http://schemas.microsoft.com/office/drawing/2014/main" id="{5DCE1722-BE67-7544-E8F9-C633D9B81C91}"/>
              </a:ext>
            </a:extLst>
          </p:cNvPr>
          <p:cNvSpPr txBox="1"/>
          <p:nvPr/>
        </p:nvSpPr>
        <p:spPr>
          <a:xfrm>
            <a:off x="7018225" y="269230"/>
            <a:ext cx="3596497"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Most Local Cited Authors</a:t>
            </a:r>
          </a:p>
        </p:txBody>
      </p:sp>
      <p:sp>
        <p:nvSpPr>
          <p:cNvPr id="10" name="TextBox 9">
            <a:extLst>
              <a:ext uri="{FF2B5EF4-FFF2-40B4-BE49-F238E27FC236}">
                <a16:creationId xmlns:a16="http://schemas.microsoft.com/office/drawing/2014/main" id="{ADE0D274-D6F6-237A-E4BF-AC64A997A244}"/>
              </a:ext>
            </a:extLst>
          </p:cNvPr>
          <p:cNvSpPr txBox="1"/>
          <p:nvPr/>
        </p:nvSpPr>
        <p:spPr>
          <a:xfrm>
            <a:off x="1310923" y="3227455"/>
            <a:ext cx="4290085"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Authors' Production over Time</a:t>
            </a:r>
          </a:p>
        </p:txBody>
      </p:sp>
      <p:sp>
        <p:nvSpPr>
          <p:cNvPr id="11" name="TextBox 10">
            <a:extLst>
              <a:ext uri="{FF2B5EF4-FFF2-40B4-BE49-F238E27FC236}">
                <a16:creationId xmlns:a16="http://schemas.microsoft.com/office/drawing/2014/main" id="{D109B764-DA0A-9DA7-C367-5CEEA9067E0A}"/>
              </a:ext>
            </a:extLst>
          </p:cNvPr>
          <p:cNvSpPr txBox="1"/>
          <p:nvPr/>
        </p:nvSpPr>
        <p:spPr>
          <a:xfrm>
            <a:off x="7176205" y="3262818"/>
            <a:ext cx="3177473"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Authors' Local Impact</a:t>
            </a:r>
          </a:p>
        </p:txBody>
      </p:sp>
      <p:pic>
        <p:nvPicPr>
          <p:cNvPr id="20" name="Picture 19" descr="A graph with blue dots&#10;&#10;Description automatically generated">
            <a:extLst>
              <a:ext uri="{FF2B5EF4-FFF2-40B4-BE49-F238E27FC236}">
                <a16:creationId xmlns:a16="http://schemas.microsoft.com/office/drawing/2014/main" id="{C621AFCB-6ED6-15AD-3ED1-DA34A749AEC4}"/>
              </a:ext>
            </a:extLst>
          </p:cNvPr>
          <p:cNvPicPr>
            <a:picLocks noChangeAspect="1"/>
          </p:cNvPicPr>
          <p:nvPr/>
        </p:nvPicPr>
        <p:blipFill>
          <a:blip r:embed="rId2"/>
          <a:stretch>
            <a:fillRect/>
          </a:stretch>
        </p:blipFill>
        <p:spPr>
          <a:xfrm>
            <a:off x="897213" y="681808"/>
            <a:ext cx="4798044" cy="2399022"/>
          </a:xfrm>
          <a:prstGeom prst="rect">
            <a:avLst/>
          </a:prstGeom>
          <a:scene3d>
            <a:camera prst="orthographicFront"/>
            <a:lightRig rig="threePt" dir="t"/>
          </a:scene3d>
          <a:sp3d>
            <a:bevelT/>
          </a:sp3d>
        </p:spPr>
      </p:pic>
      <p:pic>
        <p:nvPicPr>
          <p:cNvPr id="22" name="Picture 21" descr="A graph with blue dots&#10;&#10;Description automatically generated">
            <a:extLst>
              <a:ext uri="{FF2B5EF4-FFF2-40B4-BE49-F238E27FC236}">
                <a16:creationId xmlns:a16="http://schemas.microsoft.com/office/drawing/2014/main" id="{90F3C92E-3054-6A0B-83C4-2C27DA0BCC5F}"/>
              </a:ext>
            </a:extLst>
          </p:cNvPr>
          <p:cNvPicPr>
            <a:picLocks noChangeAspect="1"/>
          </p:cNvPicPr>
          <p:nvPr/>
        </p:nvPicPr>
        <p:blipFill>
          <a:blip r:embed="rId3"/>
          <a:stretch>
            <a:fillRect/>
          </a:stretch>
        </p:blipFill>
        <p:spPr>
          <a:xfrm>
            <a:off x="6200555" y="727306"/>
            <a:ext cx="4798044" cy="2399022"/>
          </a:xfrm>
          <a:prstGeom prst="rect">
            <a:avLst/>
          </a:prstGeom>
          <a:scene3d>
            <a:camera prst="orthographicFront"/>
            <a:lightRig rig="threePt" dir="t"/>
          </a:scene3d>
          <a:sp3d>
            <a:bevelT/>
          </a:sp3d>
        </p:spPr>
      </p:pic>
      <p:pic>
        <p:nvPicPr>
          <p:cNvPr id="26" name="Picture 25">
            <a:extLst>
              <a:ext uri="{FF2B5EF4-FFF2-40B4-BE49-F238E27FC236}">
                <a16:creationId xmlns:a16="http://schemas.microsoft.com/office/drawing/2014/main" id="{234105BE-0ACC-F026-7BB7-E61BB7D81B27}"/>
              </a:ext>
            </a:extLst>
          </p:cNvPr>
          <p:cNvPicPr>
            <a:picLocks noChangeAspect="1"/>
          </p:cNvPicPr>
          <p:nvPr/>
        </p:nvPicPr>
        <p:blipFill>
          <a:blip r:embed="rId4"/>
          <a:stretch>
            <a:fillRect/>
          </a:stretch>
        </p:blipFill>
        <p:spPr>
          <a:xfrm>
            <a:off x="6200555" y="3777171"/>
            <a:ext cx="4879324" cy="2399021"/>
          </a:xfrm>
          <a:prstGeom prst="rect">
            <a:avLst/>
          </a:prstGeom>
          <a:scene3d>
            <a:camera prst="orthographicFront"/>
            <a:lightRig rig="threePt" dir="t"/>
          </a:scene3d>
          <a:sp3d>
            <a:bevelT/>
          </a:sp3d>
        </p:spPr>
      </p:pic>
      <p:pic>
        <p:nvPicPr>
          <p:cNvPr id="28" name="Picture 27">
            <a:extLst>
              <a:ext uri="{FF2B5EF4-FFF2-40B4-BE49-F238E27FC236}">
                <a16:creationId xmlns:a16="http://schemas.microsoft.com/office/drawing/2014/main" id="{E2EC46F5-10DF-DF0D-E5BF-9373FC964D90}"/>
              </a:ext>
            </a:extLst>
          </p:cNvPr>
          <p:cNvPicPr>
            <a:picLocks noChangeAspect="1"/>
          </p:cNvPicPr>
          <p:nvPr/>
        </p:nvPicPr>
        <p:blipFill>
          <a:blip r:embed="rId5"/>
          <a:stretch>
            <a:fillRect/>
          </a:stretch>
        </p:blipFill>
        <p:spPr>
          <a:xfrm>
            <a:off x="897212" y="3777171"/>
            <a:ext cx="4798045" cy="2391407"/>
          </a:xfrm>
          <a:prstGeom prst="rect">
            <a:avLst/>
          </a:prstGeom>
          <a:scene3d>
            <a:camera prst="orthographicFront"/>
            <a:lightRig rig="threePt" dir="t"/>
          </a:scene3d>
          <a:sp3d>
            <a:bevelT/>
          </a:sp3d>
        </p:spPr>
      </p:pic>
    </p:spTree>
    <p:extLst>
      <p:ext uri="{BB962C8B-B14F-4D97-AF65-F5344CB8AC3E}">
        <p14:creationId xmlns:p14="http://schemas.microsoft.com/office/powerpoint/2010/main" val="592937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173BE-EE34-F4A0-ED45-367EF0DC1FB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D0789EC7-8E66-CEB2-3C32-520777B1D691}"/>
              </a:ext>
            </a:extLst>
          </p:cNvPr>
          <p:cNvSpPr txBox="1"/>
          <p:nvPr/>
        </p:nvSpPr>
        <p:spPr>
          <a:xfrm>
            <a:off x="1089505" y="612368"/>
            <a:ext cx="3620543"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Most Relevant Affiliations</a:t>
            </a:r>
          </a:p>
        </p:txBody>
      </p:sp>
      <p:sp>
        <p:nvSpPr>
          <p:cNvPr id="11" name="TextBox 10">
            <a:extLst>
              <a:ext uri="{FF2B5EF4-FFF2-40B4-BE49-F238E27FC236}">
                <a16:creationId xmlns:a16="http://schemas.microsoft.com/office/drawing/2014/main" id="{19EBD0C6-C8BB-D35A-310F-A0CEA4B9A831}"/>
              </a:ext>
            </a:extLst>
          </p:cNvPr>
          <p:cNvSpPr txBox="1"/>
          <p:nvPr/>
        </p:nvSpPr>
        <p:spPr>
          <a:xfrm>
            <a:off x="6834988" y="636479"/>
            <a:ext cx="4681218"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Affiliations' Production over Time</a:t>
            </a:r>
          </a:p>
        </p:txBody>
      </p:sp>
      <p:pic>
        <p:nvPicPr>
          <p:cNvPr id="12" name="Picture 11" descr="A graph with blue dots&#10;&#10;Description automatically generated">
            <a:extLst>
              <a:ext uri="{FF2B5EF4-FFF2-40B4-BE49-F238E27FC236}">
                <a16:creationId xmlns:a16="http://schemas.microsoft.com/office/drawing/2014/main" id="{86EEE133-E519-0F35-32EC-79460C7E21FF}"/>
              </a:ext>
            </a:extLst>
          </p:cNvPr>
          <p:cNvPicPr>
            <a:picLocks noChangeAspect="1"/>
          </p:cNvPicPr>
          <p:nvPr/>
        </p:nvPicPr>
        <p:blipFill>
          <a:blip r:embed="rId2"/>
          <a:stretch>
            <a:fillRect/>
          </a:stretch>
        </p:blipFill>
        <p:spPr>
          <a:xfrm>
            <a:off x="600074" y="1628775"/>
            <a:ext cx="5229225" cy="4143375"/>
          </a:xfrm>
          <a:prstGeom prst="rect">
            <a:avLst/>
          </a:prstGeom>
          <a:scene3d>
            <a:camera prst="orthographicFront"/>
            <a:lightRig rig="threePt" dir="t"/>
          </a:scene3d>
          <a:sp3d>
            <a:bevelT/>
          </a:sp3d>
        </p:spPr>
      </p:pic>
      <p:pic>
        <p:nvPicPr>
          <p:cNvPr id="16" name="Picture 15" descr="A graph of different colored lines&#10;&#10;Description automatically generated">
            <a:extLst>
              <a:ext uri="{FF2B5EF4-FFF2-40B4-BE49-F238E27FC236}">
                <a16:creationId xmlns:a16="http://schemas.microsoft.com/office/drawing/2014/main" id="{9173F284-D51A-F124-E6E0-F11A31B5C756}"/>
              </a:ext>
            </a:extLst>
          </p:cNvPr>
          <p:cNvPicPr>
            <a:picLocks noChangeAspect="1"/>
          </p:cNvPicPr>
          <p:nvPr/>
        </p:nvPicPr>
        <p:blipFill>
          <a:blip r:embed="rId3"/>
          <a:stretch>
            <a:fillRect/>
          </a:stretch>
        </p:blipFill>
        <p:spPr>
          <a:xfrm>
            <a:off x="6096000" y="1628775"/>
            <a:ext cx="5625788" cy="4143375"/>
          </a:xfrm>
          <a:prstGeom prst="rect">
            <a:avLst/>
          </a:prstGeom>
          <a:scene3d>
            <a:camera prst="orthographicFront"/>
            <a:lightRig rig="threePt" dir="t"/>
          </a:scene3d>
          <a:sp3d>
            <a:bevelT/>
          </a:sp3d>
        </p:spPr>
      </p:pic>
    </p:spTree>
    <p:extLst>
      <p:ext uri="{BB962C8B-B14F-4D97-AF65-F5344CB8AC3E}">
        <p14:creationId xmlns:p14="http://schemas.microsoft.com/office/powerpoint/2010/main" val="858385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8C520-12F9-6487-CC13-7CC372B87CEA}"/>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CE436E4-3227-A8B4-5C29-35F5FB06A35E}"/>
              </a:ext>
            </a:extLst>
          </p:cNvPr>
          <p:cNvSpPr txBox="1"/>
          <p:nvPr/>
        </p:nvSpPr>
        <p:spPr>
          <a:xfrm>
            <a:off x="461380" y="337586"/>
            <a:ext cx="4764318" cy="461665"/>
          </a:xfrm>
          <a:prstGeom prst="rect">
            <a:avLst/>
          </a:prstGeom>
          <a:noFill/>
        </p:spPr>
        <p:txBody>
          <a:bodyPr wrap="none" rtlCol="0">
            <a:spAutoFit/>
          </a:bodyPr>
          <a:lstStyle/>
          <a:p>
            <a:r>
              <a:rPr lang="en-US" sz="2400" b="1" i="0" u="none" strike="noStrike" dirty="0">
                <a:solidFill>
                  <a:srgbClr val="000000"/>
                </a:solidFill>
                <a:effectLst/>
                <a:latin typeface="Times New Roman" panose="02020603050405020304" pitchFamily="18" charset="0"/>
                <a:cs typeface="Times New Roman" panose="02020603050405020304" pitchFamily="18" charset="0"/>
              </a:rPr>
              <a:t>Corresponding Author's Countries</a:t>
            </a:r>
            <a:endParaRPr lang="en-US" sz="24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82C33364-5B45-5EF3-E5BE-0C7DDF281EA2}"/>
              </a:ext>
            </a:extLst>
          </p:cNvPr>
          <p:cNvSpPr txBox="1"/>
          <p:nvPr/>
        </p:nvSpPr>
        <p:spPr>
          <a:xfrm>
            <a:off x="6272969" y="415280"/>
            <a:ext cx="4399794" cy="461665"/>
          </a:xfrm>
          <a:prstGeom prst="rect">
            <a:avLst/>
          </a:prstGeom>
          <a:noFill/>
        </p:spPr>
        <p:txBody>
          <a:bodyPr wrap="none" rtlCol="0">
            <a:spAutoFit/>
          </a:bodyPr>
          <a:lstStyle/>
          <a:p>
            <a:r>
              <a:rPr lang="en-US" sz="2400" b="1" i="0" u="none" strike="noStrike" dirty="0">
                <a:solidFill>
                  <a:srgbClr val="000000"/>
                </a:solidFill>
                <a:effectLst/>
                <a:latin typeface="Times New Roman" panose="02020603050405020304" pitchFamily="18" charset="0"/>
                <a:cs typeface="Times New Roman" panose="02020603050405020304" pitchFamily="18" charset="0"/>
              </a:rPr>
              <a:t>Countries' Scientific Production</a:t>
            </a:r>
            <a:endParaRPr lang="en-US" sz="24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AE771DBA-FE13-8AA3-E704-AB35CC5A4F18}"/>
              </a:ext>
            </a:extLst>
          </p:cNvPr>
          <p:cNvSpPr txBox="1"/>
          <p:nvPr/>
        </p:nvSpPr>
        <p:spPr>
          <a:xfrm>
            <a:off x="1104491" y="3584035"/>
            <a:ext cx="4511300" cy="461665"/>
          </a:xfrm>
          <a:prstGeom prst="rect">
            <a:avLst/>
          </a:prstGeom>
          <a:noFill/>
        </p:spPr>
        <p:txBody>
          <a:bodyPr wrap="none" rtlCol="0">
            <a:spAutoFit/>
          </a:bodyPr>
          <a:lstStyle/>
          <a:p>
            <a:r>
              <a:rPr lang="en-US" sz="2400" b="1" i="0" u="none" strike="noStrike" dirty="0">
                <a:solidFill>
                  <a:srgbClr val="000000"/>
                </a:solidFill>
                <a:effectLst/>
                <a:latin typeface="Times New Roman" panose="02020603050405020304" pitchFamily="18" charset="0"/>
                <a:cs typeface="Times New Roman" panose="02020603050405020304" pitchFamily="18" charset="0"/>
              </a:rPr>
              <a:t>Countries' Production over Time</a:t>
            </a:r>
            <a:endParaRPr lang="en-US" sz="24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1CB499FB-DEC1-E56F-D7F5-9B7CF7430081}"/>
              </a:ext>
            </a:extLst>
          </p:cNvPr>
          <p:cNvSpPr txBox="1"/>
          <p:nvPr/>
        </p:nvSpPr>
        <p:spPr>
          <a:xfrm>
            <a:off x="7073379" y="3584036"/>
            <a:ext cx="3023585" cy="461665"/>
          </a:xfrm>
          <a:prstGeom prst="rect">
            <a:avLst/>
          </a:prstGeom>
          <a:noFill/>
        </p:spPr>
        <p:txBody>
          <a:bodyPr wrap="none" rtlCol="0">
            <a:spAutoFit/>
          </a:bodyPr>
          <a:lstStyle/>
          <a:p>
            <a:r>
              <a:rPr lang="en-US" sz="2400" b="1" i="0" u="none" strike="noStrike" dirty="0">
                <a:solidFill>
                  <a:srgbClr val="000000"/>
                </a:solidFill>
                <a:effectLst/>
                <a:latin typeface="Times New Roman" panose="02020603050405020304" pitchFamily="18" charset="0"/>
                <a:cs typeface="Times New Roman" panose="02020603050405020304" pitchFamily="18" charset="0"/>
              </a:rPr>
              <a:t>Most Cited Countries</a:t>
            </a:r>
            <a:endParaRPr lang="en-US" sz="2400" b="0" i="0" u="none" strike="noStrike" dirty="0">
              <a:solidFill>
                <a:srgbClr val="000000"/>
              </a:solidFill>
              <a:effectLst/>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14F93BED-C13E-CC0E-BF4D-B0DBC77D6F98}"/>
              </a:ext>
            </a:extLst>
          </p:cNvPr>
          <p:cNvPicPr>
            <a:picLocks noChangeAspect="1"/>
          </p:cNvPicPr>
          <p:nvPr/>
        </p:nvPicPr>
        <p:blipFill>
          <a:blip r:embed="rId2"/>
          <a:stretch>
            <a:fillRect/>
          </a:stretch>
        </p:blipFill>
        <p:spPr>
          <a:xfrm>
            <a:off x="784984" y="985690"/>
            <a:ext cx="4872825" cy="2436413"/>
          </a:xfrm>
          <a:prstGeom prst="rect">
            <a:avLst/>
          </a:prstGeom>
          <a:scene3d>
            <a:camera prst="orthographicFront"/>
            <a:lightRig rig="threePt" dir="t"/>
          </a:scene3d>
          <a:sp3d>
            <a:bevelT/>
          </a:sp3d>
        </p:spPr>
      </p:pic>
      <p:pic>
        <p:nvPicPr>
          <p:cNvPr id="22" name="Picture 21" descr="A map of the world&#10;&#10;Description automatically generated">
            <a:extLst>
              <a:ext uri="{FF2B5EF4-FFF2-40B4-BE49-F238E27FC236}">
                <a16:creationId xmlns:a16="http://schemas.microsoft.com/office/drawing/2014/main" id="{36DD5ADF-AC1A-F8F0-2D0B-E99E5FCE65F9}"/>
              </a:ext>
            </a:extLst>
          </p:cNvPr>
          <p:cNvPicPr>
            <a:picLocks noChangeAspect="1"/>
          </p:cNvPicPr>
          <p:nvPr/>
        </p:nvPicPr>
        <p:blipFill>
          <a:blip r:embed="rId3"/>
          <a:stretch>
            <a:fillRect/>
          </a:stretch>
        </p:blipFill>
        <p:spPr>
          <a:xfrm>
            <a:off x="6291153" y="991739"/>
            <a:ext cx="4830807" cy="2437261"/>
          </a:xfrm>
          <a:prstGeom prst="rect">
            <a:avLst/>
          </a:prstGeom>
          <a:scene3d>
            <a:camera prst="orthographicFront"/>
            <a:lightRig rig="threePt" dir="t"/>
          </a:scene3d>
          <a:sp3d>
            <a:bevelT/>
          </a:sp3d>
        </p:spPr>
      </p:pic>
      <p:pic>
        <p:nvPicPr>
          <p:cNvPr id="25" name="Picture 24" descr="A graph of a number of people&#10;&#10;Description automatically generated">
            <a:extLst>
              <a:ext uri="{FF2B5EF4-FFF2-40B4-BE49-F238E27FC236}">
                <a16:creationId xmlns:a16="http://schemas.microsoft.com/office/drawing/2014/main" id="{DA1D98E0-3543-5851-C856-E8BC0ABCE9C3}"/>
              </a:ext>
            </a:extLst>
          </p:cNvPr>
          <p:cNvPicPr>
            <a:picLocks noChangeAspect="1"/>
          </p:cNvPicPr>
          <p:nvPr/>
        </p:nvPicPr>
        <p:blipFill>
          <a:blip r:embed="rId4"/>
          <a:stretch>
            <a:fillRect/>
          </a:stretch>
        </p:blipFill>
        <p:spPr>
          <a:xfrm>
            <a:off x="805992" y="4045700"/>
            <a:ext cx="4830807" cy="2424944"/>
          </a:xfrm>
          <a:prstGeom prst="rect">
            <a:avLst/>
          </a:prstGeom>
          <a:scene3d>
            <a:camera prst="orthographicFront"/>
            <a:lightRig rig="threePt" dir="t"/>
          </a:scene3d>
          <a:sp3d>
            <a:bevelT/>
          </a:sp3d>
        </p:spPr>
      </p:pic>
      <p:pic>
        <p:nvPicPr>
          <p:cNvPr id="27" name="Picture 26" descr="A graph with blue dots and lines&#10;&#10;Description automatically generated">
            <a:extLst>
              <a:ext uri="{FF2B5EF4-FFF2-40B4-BE49-F238E27FC236}">
                <a16:creationId xmlns:a16="http://schemas.microsoft.com/office/drawing/2014/main" id="{0F8470A4-F0F1-E180-45EB-B207EA3AA1F1}"/>
              </a:ext>
            </a:extLst>
          </p:cNvPr>
          <p:cNvPicPr>
            <a:picLocks noChangeAspect="1"/>
          </p:cNvPicPr>
          <p:nvPr/>
        </p:nvPicPr>
        <p:blipFill>
          <a:blip r:embed="rId5"/>
          <a:stretch>
            <a:fillRect/>
          </a:stretch>
        </p:blipFill>
        <p:spPr>
          <a:xfrm>
            <a:off x="6311841" y="4045700"/>
            <a:ext cx="4810119" cy="2424943"/>
          </a:xfrm>
          <a:prstGeom prst="rect">
            <a:avLst/>
          </a:prstGeom>
          <a:scene3d>
            <a:camera prst="orthographicFront"/>
            <a:lightRig rig="threePt" dir="t"/>
          </a:scene3d>
          <a:sp3d>
            <a:bevelT/>
          </a:sp3d>
        </p:spPr>
      </p:pic>
    </p:spTree>
    <p:extLst>
      <p:ext uri="{BB962C8B-B14F-4D97-AF65-F5344CB8AC3E}">
        <p14:creationId xmlns:p14="http://schemas.microsoft.com/office/powerpoint/2010/main" val="2392001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A6C55-B508-807F-4253-4AB3E18EDB3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5F54B19-D1B0-9AC3-85C0-53A8F579152A}"/>
              </a:ext>
            </a:extLst>
          </p:cNvPr>
          <p:cNvSpPr txBox="1"/>
          <p:nvPr/>
        </p:nvSpPr>
        <p:spPr>
          <a:xfrm>
            <a:off x="1265598" y="465603"/>
            <a:ext cx="4160113" cy="461665"/>
          </a:xfrm>
          <a:prstGeom prst="rect">
            <a:avLst/>
          </a:prstGeom>
          <a:noFill/>
        </p:spPr>
        <p:txBody>
          <a:bodyPr wrap="none" rtlCol="0">
            <a:spAutoFit/>
          </a:bodyPr>
          <a:lstStyle/>
          <a:p>
            <a:r>
              <a:rPr lang="en-US" sz="2400" b="1" i="0" u="none" strike="noStrike" dirty="0">
                <a:solidFill>
                  <a:srgbClr val="000000"/>
                </a:solidFill>
                <a:effectLst/>
                <a:latin typeface="Times New Roman" panose="02020603050405020304" pitchFamily="18" charset="0"/>
                <a:cs typeface="Times New Roman" panose="02020603050405020304" pitchFamily="18" charset="0"/>
              </a:rPr>
              <a:t>Most Global Cited Documents</a:t>
            </a:r>
            <a:endParaRPr lang="en-US" sz="24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ECCD616-FA0B-BA7A-46CD-250385FAB809}"/>
              </a:ext>
            </a:extLst>
          </p:cNvPr>
          <p:cNvSpPr txBox="1"/>
          <p:nvPr/>
        </p:nvSpPr>
        <p:spPr>
          <a:xfrm>
            <a:off x="6920177" y="508466"/>
            <a:ext cx="4006225" cy="461665"/>
          </a:xfrm>
          <a:prstGeom prst="rect">
            <a:avLst/>
          </a:prstGeom>
          <a:noFill/>
        </p:spPr>
        <p:txBody>
          <a:bodyPr wrap="none" rtlCol="0">
            <a:spAutoFit/>
          </a:bodyPr>
          <a:lstStyle/>
          <a:p>
            <a:r>
              <a:rPr lang="en-US" sz="2400" b="1" i="0" u="none" strike="noStrike" dirty="0">
                <a:solidFill>
                  <a:srgbClr val="000000"/>
                </a:solidFill>
                <a:effectLst/>
                <a:latin typeface="Times New Roman" panose="02020603050405020304" pitchFamily="18" charset="0"/>
                <a:cs typeface="Times New Roman" panose="02020603050405020304" pitchFamily="18" charset="0"/>
              </a:rPr>
              <a:t>Most Local Cited Documents</a:t>
            </a:r>
            <a:endParaRPr lang="en-US" sz="2400" b="0" i="0" u="none" strike="noStrike" dirty="0">
              <a:solidFill>
                <a:srgbClr val="000000"/>
              </a:solidFill>
              <a:effectLst/>
              <a:latin typeface="Times New Roman" panose="02020603050405020304" pitchFamily="18" charset="0"/>
              <a:cs typeface="Times New Roman" panose="02020603050405020304" pitchFamily="18" charset="0"/>
            </a:endParaRPr>
          </a:p>
        </p:txBody>
      </p:sp>
      <p:pic>
        <p:nvPicPr>
          <p:cNvPr id="10" name="Picture 9" descr="A graph with blue dots&#10;&#10;Description automatically generated">
            <a:extLst>
              <a:ext uri="{FF2B5EF4-FFF2-40B4-BE49-F238E27FC236}">
                <a16:creationId xmlns:a16="http://schemas.microsoft.com/office/drawing/2014/main" id="{9D2FD73B-4A06-F5B7-C38F-EF394C5CE83E}"/>
              </a:ext>
            </a:extLst>
          </p:cNvPr>
          <p:cNvPicPr>
            <a:picLocks noChangeAspect="1"/>
          </p:cNvPicPr>
          <p:nvPr/>
        </p:nvPicPr>
        <p:blipFill>
          <a:blip r:embed="rId2"/>
          <a:stretch>
            <a:fillRect/>
          </a:stretch>
        </p:blipFill>
        <p:spPr>
          <a:xfrm>
            <a:off x="438148" y="1483518"/>
            <a:ext cx="5500689" cy="4405313"/>
          </a:xfrm>
          <a:prstGeom prst="rect">
            <a:avLst/>
          </a:prstGeom>
          <a:scene3d>
            <a:camera prst="orthographicFront"/>
            <a:lightRig rig="threePt" dir="t"/>
          </a:scene3d>
          <a:sp3d>
            <a:bevelT/>
          </a:sp3d>
        </p:spPr>
      </p:pic>
      <p:pic>
        <p:nvPicPr>
          <p:cNvPr id="15" name="Picture 14">
            <a:extLst>
              <a:ext uri="{FF2B5EF4-FFF2-40B4-BE49-F238E27FC236}">
                <a16:creationId xmlns:a16="http://schemas.microsoft.com/office/drawing/2014/main" id="{6583E56E-9E21-AAAD-48DA-F410D607A7DA}"/>
              </a:ext>
            </a:extLst>
          </p:cNvPr>
          <p:cNvPicPr>
            <a:picLocks noChangeAspect="1"/>
          </p:cNvPicPr>
          <p:nvPr/>
        </p:nvPicPr>
        <p:blipFill>
          <a:blip r:embed="rId3"/>
          <a:stretch>
            <a:fillRect/>
          </a:stretch>
        </p:blipFill>
        <p:spPr>
          <a:xfrm>
            <a:off x="6472237" y="1483518"/>
            <a:ext cx="5124453" cy="4405313"/>
          </a:xfrm>
          <a:prstGeom prst="rect">
            <a:avLst/>
          </a:prstGeom>
          <a:scene3d>
            <a:camera prst="orthographicFront"/>
            <a:lightRig rig="threePt" dir="t"/>
          </a:scene3d>
          <a:sp3d>
            <a:bevelT/>
          </a:sp3d>
        </p:spPr>
      </p:pic>
    </p:spTree>
    <p:extLst>
      <p:ext uri="{BB962C8B-B14F-4D97-AF65-F5344CB8AC3E}">
        <p14:creationId xmlns:p14="http://schemas.microsoft.com/office/powerpoint/2010/main" val="3535698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9EDDA-5E84-58B3-C566-FB969ADC12FF}"/>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D894BCBE-1A5F-BDD2-4697-2549EA3E7361}"/>
              </a:ext>
            </a:extLst>
          </p:cNvPr>
          <p:cNvSpPr txBox="1"/>
          <p:nvPr/>
        </p:nvSpPr>
        <p:spPr>
          <a:xfrm>
            <a:off x="1500106" y="588779"/>
            <a:ext cx="3080395" cy="461665"/>
          </a:xfrm>
          <a:prstGeom prst="rect">
            <a:avLst/>
          </a:prstGeom>
          <a:noFill/>
        </p:spPr>
        <p:txBody>
          <a:bodyPr wrap="none" rtlCol="0">
            <a:spAutoFit/>
          </a:bodyPr>
          <a:lstStyle/>
          <a:p>
            <a:r>
              <a:rPr lang="en-US" sz="2400" b="1" i="0" u="none" strike="noStrike" dirty="0">
                <a:solidFill>
                  <a:srgbClr val="000000"/>
                </a:solidFill>
                <a:effectLst/>
                <a:latin typeface="Times New Roman" panose="02020603050405020304" pitchFamily="18" charset="0"/>
                <a:cs typeface="Times New Roman" panose="02020603050405020304" pitchFamily="18" charset="0"/>
              </a:rPr>
              <a:t>Most Frequent Words</a:t>
            </a:r>
            <a:endParaRPr lang="en-US" sz="24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F397519-83A9-8841-A6E4-90FA4BB8279A}"/>
              </a:ext>
            </a:extLst>
          </p:cNvPr>
          <p:cNvSpPr txBox="1"/>
          <p:nvPr/>
        </p:nvSpPr>
        <p:spPr>
          <a:xfrm>
            <a:off x="6845706" y="565852"/>
            <a:ext cx="4015010" cy="461665"/>
          </a:xfrm>
          <a:prstGeom prst="rect">
            <a:avLst/>
          </a:prstGeom>
          <a:noFill/>
        </p:spPr>
        <p:txBody>
          <a:bodyPr wrap="none" rtlCol="0">
            <a:spAutoFit/>
          </a:bodyPr>
          <a:lstStyle/>
          <a:p>
            <a:r>
              <a:rPr lang="en-US" sz="2400" b="1" i="0" u="none" strike="noStrike" dirty="0">
                <a:solidFill>
                  <a:srgbClr val="000000"/>
                </a:solidFill>
                <a:effectLst/>
                <a:latin typeface="Times New Roman" panose="02020603050405020304" pitchFamily="18" charset="0"/>
                <a:cs typeface="Times New Roman" panose="02020603050405020304" pitchFamily="18" charset="0"/>
              </a:rPr>
              <a:t>Words' Frequency over Time</a:t>
            </a:r>
            <a:endParaRPr lang="en-US" sz="2400" b="0" i="0" u="none" strike="noStrike" dirty="0">
              <a:solidFill>
                <a:srgbClr val="000000"/>
              </a:solidFill>
              <a:effectLst/>
              <a:latin typeface="Times New Roman" panose="02020603050405020304" pitchFamily="18" charset="0"/>
              <a:cs typeface="Times New Roman" panose="02020603050405020304" pitchFamily="18" charset="0"/>
            </a:endParaRPr>
          </a:p>
        </p:txBody>
      </p:sp>
      <p:pic>
        <p:nvPicPr>
          <p:cNvPr id="14" name="Picture 13" descr="A graph with blue dots and lines&#10;&#10;Description automatically generated">
            <a:extLst>
              <a:ext uri="{FF2B5EF4-FFF2-40B4-BE49-F238E27FC236}">
                <a16:creationId xmlns:a16="http://schemas.microsoft.com/office/drawing/2014/main" id="{87F85B9B-1E47-3019-841D-6CFE38A484EE}"/>
              </a:ext>
            </a:extLst>
          </p:cNvPr>
          <p:cNvPicPr>
            <a:picLocks noChangeAspect="1"/>
          </p:cNvPicPr>
          <p:nvPr/>
        </p:nvPicPr>
        <p:blipFill>
          <a:blip r:embed="rId2"/>
          <a:stretch>
            <a:fillRect/>
          </a:stretch>
        </p:blipFill>
        <p:spPr>
          <a:xfrm>
            <a:off x="342900" y="1535296"/>
            <a:ext cx="5434014" cy="4733925"/>
          </a:xfrm>
          <a:prstGeom prst="rect">
            <a:avLst/>
          </a:prstGeom>
          <a:scene3d>
            <a:camera prst="orthographicFront"/>
            <a:lightRig rig="threePt" dir="t"/>
          </a:scene3d>
          <a:sp3d>
            <a:bevelT/>
          </a:sp3d>
        </p:spPr>
      </p:pic>
      <p:pic>
        <p:nvPicPr>
          <p:cNvPr id="16" name="Picture 15">
            <a:extLst>
              <a:ext uri="{FF2B5EF4-FFF2-40B4-BE49-F238E27FC236}">
                <a16:creationId xmlns:a16="http://schemas.microsoft.com/office/drawing/2014/main" id="{FA475301-DAFC-4054-474F-BDB2F5FF8F3D}"/>
              </a:ext>
            </a:extLst>
          </p:cNvPr>
          <p:cNvPicPr>
            <a:picLocks noChangeAspect="1"/>
          </p:cNvPicPr>
          <p:nvPr/>
        </p:nvPicPr>
        <p:blipFill>
          <a:blip r:embed="rId3"/>
          <a:stretch>
            <a:fillRect/>
          </a:stretch>
        </p:blipFill>
        <p:spPr>
          <a:xfrm>
            <a:off x="6415087" y="1535296"/>
            <a:ext cx="5229225" cy="4733924"/>
          </a:xfrm>
          <a:prstGeom prst="rect">
            <a:avLst/>
          </a:prstGeom>
          <a:scene3d>
            <a:camera prst="orthographicFront"/>
            <a:lightRig rig="threePt" dir="t"/>
          </a:scene3d>
          <a:sp3d>
            <a:bevelT/>
          </a:sp3d>
        </p:spPr>
      </p:pic>
    </p:spTree>
    <p:extLst>
      <p:ext uri="{BB962C8B-B14F-4D97-AF65-F5344CB8AC3E}">
        <p14:creationId xmlns:p14="http://schemas.microsoft.com/office/powerpoint/2010/main" val="3652558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7CD67-5D41-892C-45EF-DBC657BDAA48}"/>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436810E0-4D7D-0E1F-C3D6-E020232C453C}"/>
              </a:ext>
            </a:extLst>
          </p:cNvPr>
          <p:cNvSpPr txBox="1"/>
          <p:nvPr/>
        </p:nvSpPr>
        <p:spPr>
          <a:xfrm>
            <a:off x="1691671" y="597843"/>
            <a:ext cx="1741823" cy="461665"/>
          </a:xfrm>
          <a:prstGeom prst="rect">
            <a:avLst/>
          </a:prstGeom>
          <a:noFill/>
        </p:spPr>
        <p:txBody>
          <a:bodyPr wrap="none" rtlCol="0">
            <a:spAutoFit/>
          </a:bodyPr>
          <a:lstStyle/>
          <a:p>
            <a:r>
              <a:rPr lang="en-US" sz="2400" b="1" i="0" u="none" strike="noStrike" dirty="0" err="1">
                <a:solidFill>
                  <a:srgbClr val="000000"/>
                </a:solidFill>
                <a:effectLst/>
                <a:latin typeface="Times New Roman" panose="02020603050405020304" pitchFamily="18" charset="0"/>
                <a:cs typeface="Times New Roman" panose="02020603050405020304" pitchFamily="18" charset="0"/>
              </a:rPr>
              <a:t>WordCloud</a:t>
            </a:r>
            <a:endParaRPr lang="en-US"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C4BBB21-D5FE-CD73-6195-0877C07129C4}"/>
              </a:ext>
            </a:extLst>
          </p:cNvPr>
          <p:cNvSpPr txBox="1"/>
          <p:nvPr/>
        </p:nvSpPr>
        <p:spPr>
          <a:xfrm>
            <a:off x="8379477" y="597842"/>
            <a:ext cx="1434175" cy="461665"/>
          </a:xfrm>
          <a:prstGeom prst="rect">
            <a:avLst/>
          </a:prstGeom>
          <a:noFill/>
        </p:spPr>
        <p:txBody>
          <a:bodyPr wrap="none" rtlCol="0">
            <a:spAutoFit/>
          </a:bodyPr>
          <a:lstStyle/>
          <a:p>
            <a:r>
              <a:rPr lang="en-US" sz="2400" b="1" i="0" u="none" strike="noStrike" dirty="0" err="1">
                <a:solidFill>
                  <a:srgbClr val="000000"/>
                </a:solidFill>
                <a:effectLst/>
                <a:latin typeface="Times New Roman" panose="02020603050405020304" pitchFamily="18" charset="0"/>
                <a:cs typeface="Times New Roman" panose="02020603050405020304" pitchFamily="18" charset="0"/>
              </a:rPr>
              <a:t>TreeMap</a:t>
            </a:r>
            <a:endParaRPr lang="en-US" sz="2400" b="0" i="0" u="none" strike="noStrike" dirty="0">
              <a:solidFill>
                <a:srgbClr val="000000"/>
              </a:solidFill>
              <a:effectLst/>
              <a:latin typeface="Times New Roman" panose="02020603050405020304" pitchFamily="18" charset="0"/>
              <a:cs typeface="Times New Roman" panose="02020603050405020304" pitchFamily="18" charset="0"/>
            </a:endParaRPr>
          </a:p>
        </p:txBody>
      </p:sp>
      <p:pic>
        <p:nvPicPr>
          <p:cNvPr id="14" name="Picture 13" descr="A close-up of words&#10;&#10;Description automatically generated">
            <a:extLst>
              <a:ext uri="{FF2B5EF4-FFF2-40B4-BE49-F238E27FC236}">
                <a16:creationId xmlns:a16="http://schemas.microsoft.com/office/drawing/2014/main" id="{616E5657-C423-EE1F-4CBD-47F40545A542}"/>
              </a:ext>
            </a:extLst>
          </p:cNvPr>
          <p:cNvPicPr>
            <a:picLocks noChangeAspect="1"/>
          </p:cNvPicPr>
          <p:nvPr/>
        </p:nvPicPr>
        <p:blipFill>
          <a:blip r:embed="rId2"/>
          <a:stretch>
            <a:fillRect/>
          </a:stretch>
        </p:blipFill>
        <p:spPr>
          <a:xfrm>
            <a:off x="407989" y="1400175"/>
            <a:ext cx="5292725" cy="4629149"/>
          </a:xfrm>
          <a:prstGeom prst="rect">
            <a:avLst/>
          </a:prstGeom>
          <a:scene3d>
            <a:camera prst="orthographicFront"/>
            <a:lightRig rig="threePt" dir="t"/>
          </a:scene3d>
          <a:sp3d>
            <a:bevelT/>
          </a:sp3d>
        </p:spPr>
      </p:pic>
      <p:pic>
        <p:nvPicPr>
          <p:cNvPr id="16" name="Picture 15" descr="A screenshot of a chart&#10;&#10;Description automatically generated">
            <a:extLst>
              <a:ext uri="{FF2B5EF4-FFF2-40B4-BE49-F238E27FC236}">
                <a16:creationId xmlns:a16="http://schemas.microsoft.com/office/drawing/2014/main" id="{252A4ABF-BDCD-ACC1-3733-BC258694F76D}"/>
              </a:ext>
            </a:extLst>
          </p:cNvPr>
          <p:cNvPicPr>
            <a:picLocks noChangeAspect="1"/>
          </p:cNvPicPr>
          <p:nvPr/>
        </p:nvPicPr>
        <p:blipFill>
          <a:blip r:embed="rId3"/>
          <a:stretch>
            <a:fillRect/>
          </a:stretch>
        </p:blipFill>
        <p:spPr>
          <a:xfrm>
            <a:off x="6096000" y="1400175"/>
            <a:ext cx="5688011" cy="4629149"/>
          </a:xfrm>
          <a:prstGeom prst="rect">
            <a:avLst/>
          </a:prstGeom>
          <a:scene3d>
            <a:camera prst="orthographicFront"/>
            <a:lightRig rig="threePt" dir="t"/>
          </a:scene3d>
          <a:sp3d>
            <a:bevelT/>
          </a:sp3d>
        </p:spPr>
      </p:pic>
    </p:spTree>
    <p:extLst>
      <p:ext uri="{BB962C8B-B14F-4D97-AF65-F5344CB8AC3E}">
        <p14:creationId xmlns:p14="http://schemas.microsoft.com/office/powerpoint/2010/main" val="3867491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10E56-CCCA-28CC-8800-DE2057C77C03}"/>
            </a:ext>
          </a:extLst>
        </p:cNvPr>
        <p:cNvGrpSpPr/>
        <p:nvPr/>
      </p:nvGrpSpPr>
      <p:grpSpPr>
        <a:xfrm>
          <a:off x="0" y="0"/>
          <a:ext cx="0" cy="0"/>
          <a:chOff x="0" y="0"/>
          <a:chExt cx="0" cy="0"/>
        </a:xfrm>
      </p:grpSpPr>
      <p:pic>
        <p:nvPicPr>
          <p:cNvPr id="13" name="Picture 12" descr="A graph of a graph showing a number of people&#10;&#10;Description automatically generated with medium confidence">
            <a:extLst>
              <a:ext uri="{FF2B5EF4-FFF2-40B4-BE49-F238E27FC236}">
                <a16:creationId xmlns:a16="http://schemas.microsoft.com/office/drawing/2014/main" id="{F822E9F4-C544-CBFD-6960-385787F52E84}"/>
              </a:ext>
            </a:extLst>
          </p:cNvPr>
          <p:cNvPicPr>
            <a:picLocks noChangeAspect="1"/>
          </p:cNvPicPr>
          <p:nvPr/>
        </p:nvPicPr>
        <p:blipFill>
          <a:blip r:embed="rId2"/>
          <a:stretch>
            <a:fillRect/>
          </a:stretch>
        </p:blipFill>
        <p:spPr>
          <a:xfrm>
            <a:off x="0" y="0"/>
            <a:ext cx="12192000" cy="6857999"/>
          </a:xfrm>
          <a:prstGeom prst="rect">
            <a:avLst/>
          </a:prstGeom>
          <a:scene3d>
            <a:camera prst="orthographicFront"/>
            <a:lightRig rig="threePt" dir="t"/>
          </a:scene3d>
          <a:sp3d>
            <a:bevelT/>
          </a:sp3d>
        </p:spPr>
      </p:pic>
    </p:spTree>
    <p:extLst>
      <p:ext uri="{BB962C8B-B14F-4D97-AF65-F5344CB8AC3E}">
        <p14:creationId xmlns:p14="http://schemas.microsoft.com/office/powerpoint/2010/main" val="2915722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1EFAE-9A90-2CC7-58C0-6A5A84787170}"/>
            </a:ext>
          </a:extLst>
        </p:cNvPr>
        <p:cNvGrpSpPr/>
        <p:nvPr/>
      </p:nvGrpSpPr>
      <p:grpSpPr>
        <a:xfrm>
          <a:off x="0" y="0"/>
          <a:ext cx="0" cy="0"/>
          <a:chOff x="0" y="0"/>
          <a:chExt cx="0" cy="0"/>
        </a:xfrm>
      </p:grpSpPr>
      <p:pic>
        <p:nvPicPr>
          <p:cNvPr id="5" name="Picture 4" descr="A diagram of a network&#10;&#10;Description automatically generated">
            <a:extLst>
              <a:ext uri="{FF2B5EF4-FFF2-40B4-BE49-F238E27FC236}">
                <a16:creationId xmlns:a16="http://schemas.microsoft.com/office/drawing/2014/main" id="{CCB30001-8DD7-C0F0-528B-035FF3E329DF}"/>
              </a:ext>
            </a:extLst>
          </p:cNvPr>
          <p:cNvPicPr>
            <a:picLocks noChangeAspect="1"/>
          </p:cNvPicPr>
          <p:nvPr/>
        </p:nvPicPr>
        <p:blipFill>
          <a:blip r:embed="rId2"/>
          <a:stretch>
            <a:fillRect/>
          </a:stretch>
        </p:blipFill>
        <p:spPr>
          <a:xfrm>
            <a:off x="576775" y="1139483"/>
            <a:ext cx="11197883" cy="5018430"/>
          </a:xfrm>
          <a:prstGeom prst="rect">
            <a:avLst/>
          </a:prstGeom>
          <a:scene3d>
            <a:camera prst="orthographicFront"/>
            <a:lightRig rig="threePt" dir="t"/>
          </a:scene3d>
          <a:sp3d>
            <a:bevelT/>
          </a:sp3d>
        </p:spPr>
      </p:pic>
      <p:sp>
        <p:nvSpPr>
          <p:cNvPr id="6" name="TextBox 5">
            <a:extLst>
              <a:ext uri="{FF2B5EF4-FFF2-40B4-BE49-F238E27FC236}">
                <a16:creationId xmlns:a16="http://schemas.microsoft.com/office/drawing/2014/main" id="{069BF482-E29B-1067-A7E9-D9E3286C278D}"/>
              </a:ext>
            </a:extLst>
          </p:cNvPr>
          <p:cNvSpPr txBox="1"/>
          <p:nvPr/>
        </p:nvSpPr>
        <p:spPr>
          <a:xfrm>
            <a:off x="3226377" y="300038"/>
            <a:ext cx="5076262" cy="461665"/>
          </a:xfrm>
          <a:prstGeom prst="rect">
            <a:avLst/>
          </a:prstGeom>
          <a:noFill/>
        </p:spPr>
        <p:txBody>
          <a:bodyPr wrap="none" rtlCol="0">
            <a:spAutoFit/>
          </a:bodyPr>
          <a:lstStyle/>
          <a:p>
            <a:pPr algn="ctr">
              <a:spcBef>
                <a:spcPts val="1500"/>
              </a:spcBef>
              <a:spcAft>
                <a:spcPts val="750"/>
              </a:spcAft>
            </a:pPr>
            <a:r>
              <a:rPr lang="en-US" sz="2400" b="1" i="0" u="none" strike="noStrike" dirty="0">
                <a:solidFill>
                  <a:srgbClr val="000000"/>
                </a:solidFill>
                <a:effectLst/>
                <a:latin typeface="Times New Roman" panose="02020603050405020304" pitchFamily="18" charset="0"/>
                <a:cs typeface="Times New Roman" panose="02020603050405020304" pitchFamily="18" charset="0"/>
              </a:rPr>
              <a:t>Co-occurrence Network of Keywords</a:t>
            </a:r>
            <a:endParaRPr lang="en-US" sz="2400" b="0" i="0" u="none" strike="noStrike"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0198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27B9E-6372-0C32-1455-F23AFD7951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D9DDDE-ECEE-B2B7-F7A9-D034F367A743}"/>
              </a:ext>
            </a:extLst>
          </p:cNvPr>
          <p:cNvSpPr>
            <a:spLocks noGrp="1"/>
          </p:cNvSpPr>
          <p:nvPr>
            <p:ph type="title"/>
          </p:nvPr>
        </p:nvSpPr>
        <p:spPr>
          <a:xfrm>
            <a:off x="838199" y="311371"/>
            <a:ext cx="10515600" cy="577410"/>
          </a:xfrm>
        </p:spPr>
        <p:txBody>
          <a:bodyPr>
            <a:normAutofit fontScale="90000"/>
          </a:bodyPr>
          <a:lstStyle/>
          <a:p>
            <a:r>
              <a:rPr lang="en-US" dirty="0">
                <a:latin typeface="Times New Roman" panose="02020603050405020304" pitchFamily="18" charset="0"/>
                <a:cs typeface="Times New Roman" panose="02020603050405020304" pitchFamily="18" charset="0"/>
              </a:rPr>
              <a:t>Thematic Evolution</a:t>
            </a:r>
          </a:p>
        </p:txBody>
      </p:sp>
      <p:pic>
        <p:nvPicPr>
          <p:cNvPr id="7" name="Picture 6" descr="A graph showing different types of cancer&#10;&#10;Description automatically generated">
            <a:extLst>
              <a:ext uri="{FF2B5EF4-FFF2-40B4-BE49-F238E27FC236}">
                <a16:creationId xmlns:a16="http://schemas.microsoft.com/office/drawing/2014/main" id="{A16EAC5C-FB28-3C77-35F8-C5AEED87BB1E}"/>
              </a:ext>
            </a:extLst>
          </p:cNvPr>
          <p:cNvPicPr>
            <a:picLocks noChangeAspect="1"/>
          </p:cNvPicPr>
          <p:nvPr/>
        </p:nvPicPr>
        <p:blipFill>
          <a:blip r:embed="rId2"/>
          <a:stretch>
            <a:fillRect/>
          </a:stretch>
        </p:blipFill>
        <p:spPr>
          <a:xfrm>
            <a:off x="614362" y="1055077"/>
            <a:ext cx="10739437" cy="5202847"/>
          </a:xfrm>
          <a:prstGeom prst="rect">
            <a:avLst/>
          </a:prstGeom>
          <a:scene3d>
            <a:camera prst="orthographicFront"/>
            <a:lightRig rig="threePt" dir="t"/>
          </a:scene3d>
          <a:sp3d>
            <a:bevelT/>
          </a:sp3d>
        </p:spPr>
      </p:pic>
    </p:spTree>
    <p:extLst>
      <p:ext uri="{BB962C8B-B14F-4D97-AF65-F5344CB8AC3E}">
        <p14:creationId xmlns:p14="http://schemas.microsoft.com/office/powerpoint/2010/main" val="1342020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C2AA9-8F2E-91F8-2AA2-1AC68640A299}"/>
              </a:ext>
            </a:extLst>
          </p:cNvPr>
          <p:cNvSpPr>
            <a:spLocks noGrp="1"/>
          </p:cNvSpPr>
          <p:nvPr>
            <p:ph type="title"/>
          </p:nvPr>
        </p:nvSpPr>
        <p:spPr>
          <a:xfrm>
            <a:off x="838200" y="272756"/>
            <a:ext cx="10515600" cy="816561"/>
          </a:xfrm>
        </p:spPr>
        <p:txBody>
          <a:bodyPr>
            <a:normAutofit fontScale="90000"/>
          </a:bodyPr>
          <a:lstStyle/>
          <a:p>
            <a:r>
              <a:rPr lang="en-US" sz="6600" dirty="0">
                <a:latin typeface="Times New Roman" panose="02020603050405020304" pitchFamily="18" charset="0"/>
                <a:cs typeface="Times New Roman" panose="02020603050405020304" pitchFamily="18" charset="0"/>
              </a:rPr>
              <a:t>Thematic Map</a:t>
            </a:r>
          </a:p>
        </p:txBody>
      </p:sp>
      <p:sp>
        <p:nvSpPr>
          <p:cNvPr id="3" name="Content Placeholder 2">
            <a:extLst>
              <a:ext uri="{FF2B5EF4-FFF2-40B4-BE49-F238E27FC236}">
                <a16:creationId xmlns:a16="http://schemas.microsoft.com/office/drawing/2014/main" id="{453ABECB-88C9-316B-1307-52600F0F21BA}"/>
              </a:ext>
            </a:extLst>
          </p:cNvPr>
          <p:cNvSpPr>
            <a:spLocks noGrp="1"/>
          </p:cNvSpPr>
          <p:nvPr>
            <p:ph idx="1"/>
          </p:nvPr>
        </p:nvSpPr>
        <p:spPr>
          <a:xfrm>
            <a:off x="838200" y="1280160"/>
            <a:ext cx="10515600" cy="4896803"/>
          </a:xfrm>
        </p:spPr>
        <p:txBody>
          <a:bodyPr>
            <a:normAutofit fontScale="92500" lnSpcReduction="10000"/>
          </a:bodyPr>
          <a:lstStyle/>
          <a:p>
            <a:pPr marL="0" indent="0" algn="just">
              <a:buNone/>
            </a:pPr>
            <a:r>
              <a:rPr lang="en-US" sz="2800" dirty="0">
                <a:latin typeface="Times New Roman" panose="02020603050405020304" pitchFamily="18" charset="0"/>
                <a:cs typeface="Times New Roman" panose="02020603050405020304" pitchFamily="18" charset="0"/>
              </a:rPr>
              <a:t>Thematic map categorizes research topics into four quadrants based on centrality (importance) and density (development):</a:t>
            </a:r>
          </a:p>
          <a:p>
            <a:pPr algn="just"/>
            <a:r>
              <a:rPr lang="en-US" sz="2800" b="1" dirty="0">
                <a:latin typeface="Times New Roman" panose="02020603050405020304" pitchFamily="18" charset="0"/>
                <a:cs typeface="Times New Roman" panose="02020603050405020304" pitchFamily="18" charset="0"/>
              </a:rPr>
              <a:t>Motor Themes (High centrality, high density): </a:t>
            </a:r>
            <a:r>
              <a:rPr lang="en-US" sz="2800" dirty="0">
                <a:latin typeface="Times New Roman" panose="02020603050405020304" pitchFamily="18" charset="0"/>
                <a:cs typeface="Times New Roman" panose="02020603050405020304" pitchFamily="18" charset="0"/>
              </a:rPr>
              <a:t>Core, well-developed topics driving the field.</a:t>
            </a:r>
          </a:p>
          <a:p>
            <a:pPr algn="just"/>
            <a:r>
              <a:rPr lang="en-US" sz="2800" b="1" dirty="0">
                <a:latin typeface="Times New Roman" panose="02020603050405020304" pitchFamily="18" charset="0"/>
                <a:cs typeface="Times New Roman" panose="02020603050405020304" pitchFamily="18" charset="0"/>
              </a:rPr>
              <a:t>Niche Themes (Low centrality, high density): </a:t>
            </a:r>
            <a:r>
              <a:rPr lang="en-US" sz="2800" dirty="0">
                <a:latin typeface="Times New Roman" panose="02020603050405020304" pitchFamily="18" charset="0"/>
                <a:cs typeface="Times New Roman" panose="02020603050405020304" pitchFamily="18" charset="0"/>
              </a:rPr>
              <a:t>Specialized, focused topics with less broad relevance.</a:t>
            </a:r>
          </a:p>
          <a:p>
            <a:pPr algn="just"/>
            <a:r>
              <a:rPr lang="en-US" sz="2800" b="1" dirty="0">
                <a:latin typeface="Times New Roman" panose="02020603050405020304" pitchFamily="18" charset="0"/>
                <a:cs typeface="Times New Roman" panose="02020603050405020304" pitchFamily="18" charset="0"/>
              </a:rPr>
              <a:t>Emerging/Declining Themes (Low centrality, low density): </a:t>
            </a:r>
            <a:r>
              <a:rPr lang="en-US" sz="2800" dirty="0">
                <a:latin typeface="Times New Roman" panose="02020603050405020304" pitchFamily="18" charset="0"/>
                <a:cs typeface="Times New Roman" panose="02020603050405020304" pitchFamily="18" charset="0"/>
              </a:rPr>
              <a:t>Weakly developed, either gaining or losing attention.</a:t>
            </a:r>
          </a:p>
          <a:p>
            <a:pPr algn="just"/>
            <a:r>
              <a:rPr lang="en-US" sz="2800" b="1" dirty="0">
                <a:latin typeface="Times New Roman" panose="02020603050405020304" pitchFamily="18" charset="0"/>
                <a:cs typeface="Times New Roman" panose="02020603050405020304" pitchFamily="18" charset="0"/>
              </a:rPr>
              <a:t>Basic Themes (High centrality, low density): </a:t>
            </a:r>
            <a:r>
              <a:rPr lang="en-US" sz="2800" dirty="0">
                <a:latin typeface="Times New Roman" panose="02020603050405020304" pitchFamily="18" charset="0"/>
                <a:cs typeface="Times New Roman" panose="02020603050405020304" pitchFamily="18" charset="0"/>
              </a:rPr>
              <a:t>Foundational topics with broad connections but less development.</a:t>
            </a:r>
          </a:p>
          <a:p>
            <a:pPr algn="just"/>
            <a:r>
              <a:rPr lang="en-US" sz="2800" dirty="0">
                <a:latin typeface="Times New Roman" panose="02020603050405020304" pitchFamily="18" charset="0"/>
                <a:cs typeface="Times New Roman" panose="02020603050405020304" pitchFamily="18" charset="0"/>
              </a:rPr>
              <a:t>This map aids in understanding a research field's structure and identifying key trends.</a:t>
            </a:r>
          </a:p>
          <a:p>
            <a:endParaRPr lang="en-US" dirty="0"/>
          </a:p>
        </p:txBody>
      </p:sp>
    </p:spTree>
    <p:extLst>
      <p:ext uri="{BB962C8B-B14F-4D97-AF65-F5344CB8AC3E}">
        <p14:creationId xmlns:p14="http://schemas.microsoft.com/office/powerpoint/2010/main" val="483189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53D34-93BC-1A56-B6F3-AE0DC662FE16}"/>
              </a:ext>
            </a:extLst>
          </p:cNvPr>
          <p:cNvSpPr>
            <a:spLocks noGrp="1"/>
          </p:cNvSpPr>
          <p:nvPr>
            <p:ph type="title"/>
          </p:nvPr>
        </p:nvSpPr>
        <p:spPr>
          <a:xfrm>
            <a:off x="200246" y="252227"/>
            <a:ext cx="10515600" cy="857619"/>
          </a:xfrm>
        </p:spPr>
        <p:txBody>
          <a:bodyPr>
            <a:normAutofit/>
          </a:bodyPr>
          <a:lstStyle/>
          <a:p>
            <a:r>
              <a:rPr lang="en-US" b="1" i="0" u="none" strike="noStrike" dirty="0">
                <a:effectLst/>
                <a:latin typeface="Times New Roman" panose="02020603050405020304" pitchFamily="18" charset="0"/>
                <a:cs typeface="Times New Roman" panose="02020603050405020304" pitchFamily="18" charset="0"/>
              </a:rPr>
              <a:t>WHAT IS BIBLIOMTERIC ANALYSIS </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DC14129-2C08-39BB-E6BB-ED6D000A3072}"/>
              </a:ext>
            </a:extLst>
          </p:cNvPr>
          <p:cNvSpPr>
            <a:spLocks noGrp="1"/>
          </p:cNvSpPr>
          <p:nvPr>
            <p:ph idx="1"/>
          </p:nvPr>
        </p:nvSpPr>
        <p:spPr>
          <a:xfrm>
            <a:off x="425302" y="1190847"/>
            <a:ext cx="11519048" cy="5414926"/>
          </a:xfrm>
        </p:spPr>
        <p:txBody>
          <a:bodyPr>
            <a:normAutofit/>
          </a:bodyPr>
          <a:lstStyle/>
          <a:p>
            <a:pPr marL="0" indent="0" algn="just">
              <a:buNone/>
            </a:pPr>
            <a:r>
              <a:rPr lang="en-US" sz="2200" dirty="0">
                <a:solidFill>
                  <a:srgbClr val="000000"/>
                </a:solidFill>
                <a:latin typeface="Times New Roman" panose="02020603050405020304" pitchFamily="18" charset="0"/>
                <a:cs typeface="Times New Roman" panose="02020603050405020304" pitchFamily="18" charset="0"/>
              </a:rPr>
              <a:t>Bibliometric Analysis is a quantitative method used to analyze scientific literature by examining publication patterns, citation relationships, and research trends.</a:t>
            </a:r>
          </a:p>
          <a:p>
            <a:pPr marL="0" indent="0" algn="l">
              <a:buNone/>
            </a:pPr>
            <a:r>
              <a:rPr lang="en-US" sz="2200" b="1" i="0" u="none" strike="noStrike" dirty="0">
                <a:solidFill>
                  <a:srgbClr val="000000"/>
                </a:solidFill>
                <a:effectLst/>
                <a:latin typeface="Times New Roman" panose="02020603050405020304" pitchFamily="18" charset="0"/>
                <a:cs typeface="Times New Roman" panose="02020603050405020304" pitchFamily="18" charset="0"/>
              </a:rPr>
              <a:t>Key Metrics:</a:t>
            </a:r>
          </a:p>
          <a:p>
            <a:pPr marL="0" indent="0" algn="l">
              <a:buNone/>
            </a:pPr>
            <a:r>
              <a:rPr lang="en-US" sz="2200" b="1" i="0" u="none" strike="noStrike" dirty="0">
                <a:solidFill>
                  <a:srgbClr val="000000"/>
                </a:solidFill>
                <a:effectLst/>
                <a:latin typeface="Times New Roman" panose="02020603050405020304" pitchFamily="18" charset="0"/>
                <a:cs typeface="Times New Roman" panose="02020603050405020304" pitchFamily="18" charset="0"/>
              </a:rPr>
              <a:t>Citation Counts: </a:t>
            </a:r>
            <a:r>
              <a:rPr lang="en-US" sz="2200" i="0" u="none" strike="noStrike" dirty="0">
                <a:solidFill>
                  <a:srgbClr val="000000"/>
                </a:solidFill>
                <a:effectLst/>
                <a:latin typeface="Times New Roman" panose="02020603050405020304" pitchFamily="18" charset="0"/>
                <a:cs typeface="Times New Roman" panose="02020603050405020304" pitchFamily="18" charset="0"/>
              </a:rPr>
              <a:t>Tracks how often a publication is cited, indicating its influence.</a:t>
            </a:r>
          </a:p>
          <a:p>
            <a:pPr marL="0" indent="0" algn="l">
              <a:buNone/>
            </a:pPr>
            <a:r>
              <a:rPr lang="en-US" sz="2200" b="1" i="0" u="none" strike="noStrike" dirty="0">
                <a:solidFill>
                  <a:srgbClr val="000000"/>
                </a:solidFill>
                <a:effectLst/>
                <a:latin typeface="Times New Roman" panose="02020603050405020304" pitchFamily="18" charset="0"/>
                <a:cs typeface="Times New Roman" panose="02020603050405020304" pitchFamily="18" charset="0"/>
              </a:rPr>
              <a:t>Co-authorship Analysis: </a:t>
            </a:r>
            <a:r>
              <a:rPr lang="en-US" sz="2200" i="0" u="none" strike="noStrike" dirty="0">
                <a:solidFill>
                  <a:srgbClr val="000000"/>
                </a:solidFill>
                <a:effectLst/>
                <a:latin typeface="Times New Roman" panose="02020603050405020304" pitchFamily="18" charset="0"/>
                <a:cs typeface="Times New Roman" panose="02020603050405020304" pitchFamily="18" charset="0"/>
              </a:rPr>
              <a:t>Studies collaboration patterns among authors and institutions.</a:t>
            </a:r>
          </a:p>
          <a:p>
            <a:pPr marL="0" indent="0" algn="l">
              <a:buNone/>
            </a:pPr>
            <a:r>
              <a:rPr lang="en-US" sz="2200" b="1" i="0" u="none" strike="noStrike" dirty="0">
                <a:solidFill>
                  <a:srgbClr val="000000"/>
                </a:solidFill>
                <a:effectLst/>
                <a:latin typeface="Times New Roman" panose="02020603050405020304" pitchFamily="18" charset="0"/>
                <a:cs typeface="Times New Roman" panose="02020603050405020304" pitchFamily="18" charset="0"/>
              </a:rPr>
              <a:t>Keyword Analysis: </a:t>
            </a:r>
            <a:r>
              <a:rPr lang="en-US" sz="2200" i="0" u="none" strike="noStrike" dirty="0">
                <a:solidFill>
                  <a:srgbClr val="000000"/>
                </a:solidFill>
                <a:effectLst/>
                <a:latin typeface="Times New Roman" panose="02020603050405020304" pitchFamily="18" charset="0"/>
                <a:cs typeface="Times New Roman" panose="02020603050405020304" pitchFamily="18" charset="0"/>
              </a:rPr>
              <a:t>Identifies core themes and evolving research topics.</a:t>
            </a:r>
          </a:p>
          <a:p>
            <a:pPr marL="0" indent="0" algn="l">
              <a:buNone/>
            </a:pPr>
            <a:r>
              <a:rPr lang="en-US" sz="2200" b="1" i="0" u="none" strike="noStrike" dirty="0">
                <a:solidFill>
                  <a:srgbClr val="000000"/>
                </a:solidFill>
                <a:effectLst/>
                <a:latin typeface="Times New Roman" panose="02020603050405020304" pitchFamily="18" charset="0"/>
                <a:cs typeface="Times New Roman" panose="02020603050405020304" pitchFamily="18" charset="0"/>
              </a:rPr>
              <a:t>Network Mapping: </a:t>
            </a:r>
            <a:r>
              <a:rPr lang="en-US" sz="2200" i="0" u="none" strike="noStrike" dirty="0">
                <a:solidFill>
                  <a:srgbClr val="000000"/>
                </a:solidFill>
                <a:effectLst/>
                <a:latin typeface="Times New Roman" panose="02020603050405020304" pitchFamily="18" charset="0"/>
                <a:cs typeface="Times New Roman" panose="02020603050405020304" pitchFamily="18" charset="0"/>
              </a:rPr>
              <a:t>Visualizes relationships between authors, keywords, and institutions.</a:t>
            </a:r>
            <a:endParaRPr lang="en-US" sz="2200" b="1" dirty="0">
              <a:solidFill>
                <a:srgbClr val="000000"/>
              </a:solidFill>
              <a:latin typeface="Times New Roman" panose="02020603050405020304" pitchFamily="18" charset="0"/>
              <a:cs typeface="Times New Roman" panose="02020603050405020304" pitchFamily="18" charset="0"/>
            </a:endParaRPr>
          </a:p>
          <a:p>
            <a:pPr marL="0" indent="0" algn="l">
              <a:buNone/>
            </a:pPr>
            <a:endParaRPr lang="en-US" sz="2200" b="1" i="0" u="none" strike="noStrike" dirty="0">
              <a:solidFill>
                <a:srgbClr val="000000"/>
              </a:solidFill>
              <a:effectLst/>
              <a:latin typeface="Times New Roman" panose="02020603050405020304" pitchFamily="18" charset="0"/>
              <a:cs typeface="Times New Roman" panose="02020603050405020304" pitchFamily="18" charset="0"/>
            </a:endParaRPr>
          </a:p>
          <a:p>
            <a:pPr marL="0" indent="0" algn="l">
              <a:buNone/>
            </a:pPr>
            <a:r>
              <a:rPr lang="en-US" sz="2200" b="1" i="0" u="none" strike="noStrike" dirty="0">
                <a:solidFill>
                  <a:srgbClr val="000000"/>
                </a:solidFill>
                <a:effectLst/>
                <a:latin typeface="Times New Roman" panose="02020603050405020304" pitchFamily="18" charset="0"/>
                <a:cs typeface="Times New Roman" panose="02020603050405020304" pitchFamily="18" charset="0"/>
              </a:rPr>
              <a:t>Importance of Bibliometric Analysis</a:t>
            </a:r>
          </a:p>
          <a:p>
            <a:pPr algn="just"/>
            <a:r>
              <a:rPr lang="en-US" sz="2200" dirty="0">
                <a:latin typeface="Times New Roman" panose="02020603050405020304" pitchFamily="18" charset="0"/>
                <a:cs typeface="Times New Roman" panose="02020603050405020304" pitchFamily="18" charset="0"/>
              </a:rPr>
              <a:t>Reveals under-explored areas.</a:t>
            </a:r>
          </a:p>
          <a:p>
            <a:pPr algn="just"/>
            <a:r>
              <a:rPr lang="en-US" sz="2200" dirty="0">
                <a:latin typeface="Times New Roman" panose="02020603050405020304" pitchFamily="18" charset="0"/>
                <a:cs typeface="Times New Roman" panose="02020603050405020304" pitchFamily="18" charset="0"/>
              </a:rPr>
              <a:t>Evaluates influence of key papers and authors.</a:t>
            </a:r>
          </a:p>
          <a:p>
            <a:pPr algn="just"/>
            <a:r>
              <a:rPr lang="en-US" sz="2200" dirty="0">
                <a:latin typeface="Times New Roman" panose="02020603050405020304" pitchFamily="18" charset="0"/>
                <a:cs typeface="Times New Roman" panose="02020603050405020304" pitchFamily="18" charset="0"/>
              </a:rPr>
              <a:t>Highlights emerging topics and shifts in research focus.</a:t>
            </a:r>
          </a:p>
          <a:p>
            <a:pPr algn="just"/>
            <a:r>
              <a:rPr lang="en-US" sz="2200" dirty="0">
                <a:latin typeface="Times New Roman" panose="02020603050405020304" pitchFamily="18" charset="0"/>
                <a:cs typeface="Times New Roman" panose="02020603050405020304" pitchFamily="18" charset="0"/>
              </a:rPr>
              <a:t>Data-driven support for decision-making in research priorities.</a:t>
            </a:r>
          </a:p>
        </p:txBody>
      </p:sp>
    </p:spTree>
    <p:extLst>
      <p:ext uri="{BB962C8B-B14F-4D97-AF65-F5344CB8AC3E}">
        <p14:creationId xmlns:p14="http://schemas.microsoft.com/office/powerpoint/2010/main" val="40991141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C736B-0B49-C9E2-EB79-848CA9194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6C816-4A36-96FF-397B-4217A2DADB11}"/>
              </a:ext>
            </a:extLst>
          </p:cNvPr>
          <p:cNvSpPr>
            <a:spLocks noGrp="1"/>
          </p:cNvSpPr>
          <p:nvPr>
            <p:ph type="title"/>
          </p:nvPr>
        </p:nvSpPr>
        <p:spPr>
          <a:xfrm>
            <a:off x="1223963" y="334961"/>
            <a:ext cx="10515600" cy="835025"/>
          </a:xfrm>
        </p:spPr>
        <p:txBody>
          <a:bodyPr>
            <a:normAutofit fontScale="90000"/>
          </a:bodyPr>
          <a:lstStyle/>
          <a:p>
            <a:r>
              <a:rPr lang="en-US" dirty="0">
                <a:latin typeface="Times New Roman" panose="02020603050405020304" pitchFamily="18" charset="0"/>
                <a:cs typeface="Times New Roman" panose="02020603050405020304" pitchFamily="18" charset="0"/>
              </a:rPr>
              <a:t>Thematic Map For Time slice 1 - 2003 to 2006</a:t>
            </a:r>
          </a:p>
        </p:txBody>
      </p:sp>
      <p:pic>
        <p:nvPicPr>
          <p:cNvPr id="8" name="Picture 7" descr="A diagram of different types of cells&#10;&#10;Description automatically generated">
            <a:extLst>
              <a:ext uri="{FF2B5EF4-FFF2-40B4-BE49-F238E27FC236}">
                <a16:creationId xmlns:a16="http://schemas.microsoft.com/office/drawing/2014/main" id="{3C19CD08-4DA0-D734-CB53-22AA2E1E6524}"/>
              </a:ext>
            </a:extLst>
          </p:cNvPr>
          <p:cNvPicPr>
            <a:picLocks noChangeAspect="1"/>
          </p:cNvPicPr>
          <p:nvPr/>
        </p:nvPicPr>
        <p:blipFill>
          <a:blip r:embed="rId2"/>
          <a:stretch>
            <a:fillRect/>
          </a:stretch>
        </p:blipFill>
        <p:spPr>
          <a:xfrm>
            <a:off x="838200" y="1169986"/>
            <a:ext cx="10515600" cy="4900150"/>
          </a:xfrm>
          <a:prstGeom prst="rect">
            <a:avLst/>
          </a:prstGeom>
          <a:scene3d>
            <a:camera prst="orthographicFront"/>
            <a:lightRig rig="threePt" dir="t"/>
          </a:scene3d>
          <a:sp3d>
            <a:bevelT/>
          </a:sp3d>
        </p:spPr>
      </p:pic>
    </p:spTree>
    <p:extLst>
      <p:ext uri="{BB962C8B-B14F-4D97-AF65-F5344CB8AC3E}">
        <p14:creationId xmlns:p14="http://schemas.microsoft.com/office/powerpoint/2010/main" val="2716773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08CEA-C20B-0FE6-A90D-1E3C8261AD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14E734-BA93-D10E-4828-D13EAA491EB0}"/>
              </a:ext>
            </a:extLst>
          </p:cNvPr>
          <p:cNvSpPr>
            <a:spLocks noGrp="1"/>
          </p:cNvSpPr>
          <p:nvPr>
            <p:ph type="title"/>
          </p:nvPr>
        </p:nvSpPr>
        <p:spPr>
          <a:xfrm>
            <a:off x="838200" y="161131"/>
            <a:ext cx="10515600" cy="763588"/>
          </a:xfrm>
        </p:spPr>
        <p:txBody>
          <a:bodyPr>
            <a:normAutofit fontScale="90000"/>
          </a:bodyPr>
          <a:lstStyle/>
          <a:p>
            <a:r>
              <a:rPr lang="en-US" dirty="0">
                <a:latin typeface="Times New Roman" panose="02020603050405020304" pitchFamily="18" charset="0"/>
                <a:cs typeface="Times New Roman" panose="02020603050405020304" pitchFamily="18" charset="0"/>
              </a:rPr>
              <a:t>Thematic map for Time Slice 2 - 2007 to 2010</a:t>
            </a:r>
          </a:p>
        </p:txBody>
      </p:sp>
      <p:pic>
        <p:nvPicPr>
          <p:cNvPr id="9" name="Picture 8" descr="A diagram of a diagram&#10;&#10;Description automatically generated with medium confidence">
            <a:extLst>
              <a:ext uri="{FF2B5EF4-FFF2-40B4-BE49-F238E27FC236}">
                <a16:creationId xmlns:a16="http://schemas.microsoft.com/office/drawing/2014/main" id="{8C6BE962-C746-1356-0448-2AC55B84E4B8}"/>
              </a:ext>
            </a:extLst>
          </p:cNvPr>
          <p:cNvPicPr>
            <a:picLocks noChangeAspect="1"/>
          </p:cNvPicPr>
          <p:nvPr/>
        </p:nvPicPr>
        <p:blipFill>
          <a:blip r:embed="rId2"/>
          <a:stretch>
            <a:fillRect/>
          </a:stretch>
        </p:blipFill>
        <p:spPr>
          <a:xfrm>
            <a:off x="671513" y="1367307"/>
            <a:ext cx="10258425" cy="4894166"/>
          </a:xfrm>
          <a:prstGeom prst="rect">
            <a:avLst/>
          </a:prstGeom>
          <a:scene3d>
            <a:camera prst="orthographicFront"/>
            <a:lightRig rig="threePt" dir="t"/>
          </a:scene3d>
          <a:sp3d>
            <a:bevelT/>
          </a:sp3d>
        </p:spPr>
      </p:pic>
    </p:spTree>
    <p:extLst>
      <p:ext uri="{BB962C8B-B14F-4D97-AF65-F5344CB8AC3E}">
        <p14:creationId xmlns:p14="http://schemas.microsoft.com/office/powerpoint/2010/main" val="2981972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DC326-B2E5-E0C7-C034-6AE259F6F9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2C260C-D1CD-E26D-EE25-4B700022EB32}"/>
              </a:ext>
            </a:extLst>
          </p:cNvPr>
          <p:cNvSpPr>
            <a:spLocks noGrp="1"/>
          </p:cNvSpPr>
          <p:nvPr>
            <p:ph type="title"/>
          </p:nvPr>
        </p:nvSpPr>
        <p:spPr>
          <a:xfrm>
            <a:off x="838200" y="179389"/>
            <a:ext cx="10515600" cy="920750"/>
          </a:xfrm>
        </p:spPr>
        <p:txBody>
          <a:bodyPr>
            <a:normAutofit/>
          </a:bodyPr>
          <a:lstStyle/>
          <a:p>
            <a:r>
              <a:rPr lang="en-US" sz="4000" dirty="0">
                <a:latin typeface="Times New Roman" panose="02020603050405020304" pitchFamily="18" charset="0"/>
                <a:cs typeface="Times New Roman" panose="02020603050405020304" pitchFamily="18" charset="0"/>
              </a:rPr>
              <a:t>Thematic map for Time Slice 3 - 2011 to 2014</a:t>
            </a:r>
          </a:p>
        </p:txBody>
      </p:sp>
      <p:pic>
        <p:nvPicPr>
          <p:cNvPr id="9" name="Picture 8" descr="A diagram of a medical condition&#10;&#10;Description automatically generated with medium confidence">
            <a:extLst>
              <a:ext uri="{FF2B5EF4-FFF2-40B4-BE49-F238E27FC236}">
                <a16:creationId xmlns:a16="http://schemas.microsoft.com/office/drawing/2014/main" id="{D2EC78B2-5F19-38EA-9837-A1D9182C0DDD}"/>
              </a:ext>
            </a:extLst>
          </p:cNvPr>
          <p:cNvPicPr>
            <a:picLocks noChangeAspect="1"/>
          </p:cNvPicPr>
          <p:nvPr/>
        </p:nvPicPr>
        <p:blipFill>
          <a:blip r:embed="rId2"/>
          <a:stretch>
            <a:fillRect/>
          </a:stretch>
        </p:blipFill>
        <p:spPr>
          <a:xfrm>
            <a:off x="664611" y="1228571"/>
            <a:ext cx="10862777" cy="5335740"/>
          </a:xfrm>
          <a:prstGeom prst="rect">
            <a:avLst/>
          </a:prstGeom>
          <a:scene3d>
            <a:camera prst="orthographicFront"/>
            <a:lightRig rig="threePt" dir="t"/>
          </a:scene3d>
          <a:sp3d>
            <a:bevelT/>
          </a:sp3d>
        </p:spPr>
      </p:pic>
    </p:spTree>
    <p:extLst>
      <p:ext uri="{BB962C8B-B14F-4D97-AF65-F5344CB8AC3E}">
        <p14:creationId xmlns:p14="http://schemas.microsoft.com/office/powerpoint/2010/main" val="1150787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90085-2425-19DF-6E2B-2BD999391D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8612B7-7F82-84C9-CCE2-2BFFC3B7D412}"/>
              </a:ext>
            </a:extLst>
          </p:cNvPr>
          <p:cNvSpPr>
            <a:spLocks noGrp="1"/>
          </p:cNvSpPr>
          <p:nvPr>
            <p:ph type="title"/>
          </p:nvPr>
        </p:nvSpPr>
        <p:spPr>
          <a:xfrm>
            <a:off x="1042988" y="136526"/>
            <a:ext cx="10515600" cy="863600"/>
          </a:xfrm>
        </p:spPr>
        <p:txBody>
          <a:bodyPr>
            <a:normAutofit/>
          </a:bodyPr>
          <a:lstStyle/>
          <a:p>
            <a:r>
              <a:rPr lang="en-US" sz="4000" dirty="0">
                <a:latin typeface="Times New Roman" panose="02020603050405020304" pitchFamily="18" charset="0"/>
                <a:cs typeface="Times New Roman" panose="02020603050405020304" pitchFamily="18" charset="0"/>
              </a:rPr>
              <a:t>Thematic map for Time Slice 4 - 2015 to 2021</a:t>
            </a:r>
          </a:p>
        </p:txBody>
      </p:sp>
      <p:pic>
        <p:nvPicPr>
          <p:cNvPr id="9" name="Content Placeholder 8" descr="A grid of lines with words&#10;&#10;Description automatically generated">
            <a:extLst>
              <a:ext uri="{FF2B5EF4-FFF2-40B4-BE49-F238E27FC236}">
                <a16:creationId xmlns:a16="http://schemas.microsoft.com/office/drawing/2014/main" id="{2B511692-C129-1D10-A7CF-01CBD8AA4828}"/>
              </a:ext>
            </a:extLst>
          </p:cNvPr>
          <p:cNvPicPr>
            <a:picLocks noGrp="1" noChangeAspect="1"/>
          </p:cNvPicPr>
          <p:nvPr>
            <p:ph idx="1"/>
          </p:nvPr>
        </p:nvPicPr>
        <p:blipFill>
          <a:blip r:embed="rId2"/>
          <a:stretch>
            <a:fillRect/>
          </a:stretch>
        </p:blipFill>
        <p:spPr>
          <a:xfrm>
            <a:off x="595312" y="1000126"/>
            <a:ext cx="11001376" cy="5143539"/>
          </a:xfrm>
          <a:scene3d>
            <a:camera prst="orthographicFront"/>
            <a:lightRig rig="threePt" dir="t"/>
          </a:scene3d>
          <a:sp3d>
            <a:bevelT/>
          </a:sp3d>
        </p:spPr>
      </p:pic>
    </p:spTree>
    <p:extLst>
      <p:ext uri="{BB962C8B-B14F-4D97-AF65-F5344CB8AC3E}">
        <p14:creationId xmlns:p14="http://schemas.microsoft.com/office/powerpoint/2010/main" val="808046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EC967-3013-F3D9-DC6F-5098F8914E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22819B-DB79-53F1-44FC-C18F661363B9}"/>
              </a:ext>
            </a:extLst>
          </p:cNvPr>
          <p:cNvSpPr>
            <a:spLocks noGrp="1"/>
          </p:cNvSpPr>
          <p:nvPr>
            <p:ph type="title"/>
          </p:nvPr>
        </p:nvSpPr>
        <p:spPr>
          <a:xfrm>
            <a:off x="838200" y="365126"/>
            <a:ext cx="10515600" cy="706438"/>
          </a:xfrm>
        </p:spPr>
        <p:txBody>
          <a:bodyPr/>
          <a:lstStyle/>
          <a:p>
            <a:r>
              <a:rPr lang="en-US" dirty="0">
                <a:latin typeface="Times New Roman" panose="02020603050405020304" pitchFamily="18" charset="0"/>
                <a:cs typeface="Times New Roman" panose="02020603050405020304" pitchFamily="18" charset="0"/>
              </a:rPr>
              <a:t>Thematic map for Time Slice – 2022 to 2023</a:t>
            </a:r>
          </a:p>
        </p:txBody>
      </p:sp>
      <p:pic>
        <p:nvPicPr>
          <p:cNvPr id="5" name="Content Placeholder 4" descr="A diagram of a medical condition&#10;&#10;Description automatically generated with medium confidence">
            <a:extLst>
              <a:ext uri="{FF2B5EF4-FFF2-40B4-BE49-F238E27FC236}">
                <a16:creationId xmlns:a16="http://schemas.microsoft.com/office/drawing/2014/main" id="{7AFDA24C-D15E-BC71-A838-C58D3B8A27CB}"/>
              </a:ext>
            </a:extLst>
          </p:cNvPr>
          <p:cNvPicPr>
            <a:picLocks noGrp="1" noChangeAspect="1"/>
          </p:cNvPicPr>
          <p:nvPr>
            <p:ph idx="1"/>
          </p:nvPr>
        </p:nvPicPr>
        <p:blipFill>
          <a:blip r:embed="rId2"/>
          <a:stretch>
            <a:fillRect/>
          </a:stretch>
        </p:blipFill>
        <p:spPr>
          <a:xfrm>
            <a:off x="726281" y="1328738"/>
            <a:ext cx="10739438" cy="5164136"/>
          </a:xfrm>
          <a:scene3d>
            <a:camera prst="orthographicFront"/>
            <a:lightRig rig="threePt" dir="t"/>
          </a:scene3d>
          <a:sp3d>
            <a:bevelT/>
          </a:sp3d>
        </p:spPr>
      </p:pic>
    </p:spTree>
    <p:extLst>
      <p:ext uri="{BB962C8B-B14F-4D97-AF65-F5344CB8AC3E}">
        <p14:creationId xmlns:p14="http://schemas.microsoft.com/office/powerpoint/2010/main" val="4038098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D864B-0C5D-1091-5FC0-C3E5490ADA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A4456E-AC13-BB87-7B99-37A0C02DF857}"/>
              </a:ext>
            </a:extLst>
          </p:cNvPr>
          <p:cNvSpPr>
            <a:spLocks noGrp="1"/>
          </p:cNvSpPr>
          <p:nvPr>
            <p:ph type="title"/>
          </p:nvPr>
        </p:nvSpPr>
        <p:spPr>
          <a:xfrm>
            <a:off x="838200" y="365125"/>
            <a:ext cx="10515600" cy="732155"/>
          </a:xfrm>
        </p:spPr>
        <p:txBody>
          <a:bodyPr/>
          <a:lstStyle/>
          <a:p>
            <a:r>
              <a:rPr lang="en-US" dirty="0">
                <a:latin typeface="Times New Roman" panose="02020603050405020304" pitchFamily="18" charset="0"/>
                <a:cs typeface="Times New Roman" panose="02020603050405020304" pitchFamily="18" charset="0"/>
              </a:rPr>
              <a:t>Factorial Analysis</a:t>
            </a:r>
          </a:p>
        </p:txBody>
      </p:sp>
      <p:pic>
        <p:nvPicPr>
          <p:cNvPr id="5" name="Content Placeholder 4" descr="A graph with red dots&#10;&#10;Description automatically generated">
            <a:extLst>
              <a:ext uri="{FF2B5EF4-FFF2-40B4-BE49-F238E27FC236}">
                <a16:creationId xmlns:a16="http://schemas.microsoft.com/office/drawing/2014/main" id="{83C74A5B-A783-B4F3-6608-C118C6E30B3B}"/>
              </a:ext>
            </a:extLst>
          </p:cNvPr>
          <p:cNvPicPr>
            <a:picLocks noGrp="1" noChangeAspect="1"/>
          </p:cNvPicPr>
          <p:nvPr>
            <p:ph idx="1"/>
          </p:nvPr>
        </p:nvPicPr>
        <p:blipFill>
          <a:blip r:embed="rId2"/>
          <a:stretch>
            <a:fillRect/>
          </a:stretch>
        </p:blipFill>
        <p:spPr>
          <a:xfrm>
            <a:off x="638175" y="1266092"/>
            <a:ext cx="10915650" cy="5226783"/>
          </a:xfrm>
          <a:scene3d>
            <a:camera prst="orthographicFront"/>
            <a:lightRig rig="threePt" dir="t"/>
          </a:scene3d>
          <a:sp3d>
            <a:bevelT/>
          </a:sp3d>
        </p:spPr>
      </p:pic>
    </p:spTree>
    <p:extLst>
      <p:ext uri="{BB962C8B-B14F-4D97-AF65-F5344CB8AC3E}">
        <p14:creationId xmlns:p14="http://schemas.microsoft.com/office/powerpoint/2010/main" val="3917559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D0021-5C32-372A-24A5-EF1E887F38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64985E-FEB9-8C40-FFDE-CE1B83FEFB2C}"/>
              </a:ext>
            </a:extLst>
          </p:cNvPr>
          <p:cNvSpPr>
            <a:spLocks noGrp="1"/>
          </p:cNvSpPr>
          <p:nvPr>
            <p:ph type="title"/>
          </p:nvPr>
        </p:nvSpPr>
        <p:spPr>
          <a:xfrm>
            <a:off x="466725" y="299243"/>
            <a:ext cx="10515600" cy="763588"/>
          </a:xfrm>
        </p:spPr>
        <p:txBody>
          <a:bodyPr/>
          <a:lstStyle/>
          <a:p>
            <a:r>
              <a:rPr lang="en-US" dirty="0">
                <a:latin typeface="Times New Roman" panose="02020603050405020304" pitchFamily="18" charset="0"/>
                <a:cs typeface="Times New Roman" panose="02020603050405020304" pitchFamily="18" charset="0"/>
              </a:rPr>
              <a:t>Co-citation Network of Authors</a:t>
            </a:r>
          </a:p>
        </p:txBody>
      </p:sp>
      <p:pic>
        <p:nvPicPr>
          <p:cNvPr id="5" name="Content Placeholder 4" descr="A network of colored dots and lines&#10;&#10;Description automatically generated">
            <a:extLst>
              <a:ext uri="{FF2B5EF4-FFF2-40B4-BE49-F238E27FC236}">
                <a16:creationId xmlns:a16="http://schemas.microsoft.com/office/drawing/2014/main" id="{D9DE329A-E5D6-561A-BEA3-8334B76CCE02}"/>
              </a:ext>
            </a:extLst>
          </p:cNvPr>
          <p:cNvPicPr>
            <a:picLocks noGrp="1" noChangeAspect="1"/>
          </p:cNvPicPr>
          <p:nvPr>
            <p:ph idx="1"/>
          </p:nvPr>
        </p:nvPicPr>
        <p:blipFill>
          <a:blip r:embed="rId2"/>
          <a:stretch>
            <a:fillRect/>
          </a:stretch>
        </p:blipFill>
        <p:spPr>
          <a:xfrm>
            <a:off x="300676" y="1428751"/>
            <a:ext cx="11590648" cy="4976813"/>
          </a:xfrm>
          <a:scene3d>
            <a:camera prst="orthographicFront"/>
            <a:lightRig rig="threePt" dir="t"/>
          </a:scene3d>
          <a:sp3d>
            <a:bevelT/>
          </a:sp3d>
        </p:spPr>
      </p:pic>
    </p:spTree>
    <p:extLst>
      <p:ext uri="{BB962C8B-B14F-4D97-AF65-F5344CB8AC3E}">
        <p14:creationId xmlns:p14="http://schemas.microsoft.com/office/powerpoint/2010/main" val="1866502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6AA6F-698D-7E48-1E21-4D5C49410E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AE7E47-6A6E-4376-9EC8-7428114DA375}"/>
              </a:ext>
            </a:extLst>
          </p:cNvPr>
          <p:cNvSpPr>
            <a:spLocks noGrp="1"/>
          </p:cNvSpPr>
          <p:nvPr>
            <p:ph type="title"/>
          </p:nvPr>
        </p:nvSpPr>
        <p:spPr>
          <a:xfrm>
            <a:off x="385763" y="270668"/>
            <a:ext cx="10515600" cy="820738"/>
          </a:xfrm>
        </p:spPr>
        <p:txBody>
          <a:bodyPr/>
          <a:lstStyle/>
          <a:p>
            <a:r>
              <a:rPr lang="en-US" dirty="0">
                <a:latin typeface="Times New Roman" panose="02020603050405020304" pitchFamily="18" charset="0"/>
                <a:cs typeface="Times New Roman" panose="02020603050405020304" pitchFamily="18" charset="0"/>
              </a:rPr>
              <a:t>Collaboration Network of Authors</a:t>
            </a:r>
          </a:p>
        </p:txBody>
      </p:sp>
      <p:pic>
        <p:nvPicPr>
          <p:cNvPr id="9" name="Content Placeholder 8" descr="A close-up of a network&#10;&#10;Description automatically generated">
            <a:extLst>
              <a:ext uri="{FF2B5EF4-FFF2-40B4-BE49-F238E27FC236}">
                <a16:creationId xmlns:a16="http://schemas.microsoft.com/office/drawing/2014/main" id="{7F820F56-CDC7-7703-EBA8-3D5513A9B32D}"/>
              </a:ext>
            </a:extLst>
          </p:cNvPr>
          <p:cNvPicPr>
            <a:picLocks noGrp="1" noChangeAspect="1"/>
          </p:cNvPicPr>
          <p:nvPr>
            <p:ph idx="1"/>
          </p:nvPr>
        </p:nvPicPr>
        <p:blipFill>
          <a:blip r:embed="rId2"/>
          <a:stretch>
            <a:fillRect/>
          </a:stretch>
        </p:blipFill>
        <p:spPr>
          <a:xfrm>
            <a:off x="714375" y="1091406"/>
            <a:ext cx="10758488" cy="5280819"/>
          </a:xfrm>
          <a:scene3d>
            <a:camera prst="orthographicFront"/>
            <a:lightRig rig="threePt" dir="t"/>
          </a:scene3d>
          <a:sp3d>
            <a:bevelT/>
          </a:sp3d>
        </p:spPr>
      </p:pic>
    </p:spTree>
    <p:extLst>
      <p:ext uri="{BB962C8B-B14F-4D97-AF65-F5344CB8AC3E}">
        <p14:creationId xmlns:p14="http://schemas.microsoft.com/office/powerpoint/2010/main" val="1028794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A3C31-0901-1AED-B153-2F5FB53306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B2022A-D809-6CD5-9FAE-BD6325401FA0}"/>
              </a:ext>
            </a:extLst>
          </p:cNvPr>
          <p:cNvSpPr>
            <a:spLocks noGrp="1"/>
          </p:cNvSpPr>
          <p:nvPr>
            <p:ph type="title"/>
          </p:nvPr>
        </p:nvSpPr>
        <p:spPr>
          <a:xfrm>
            <a:off x="714374" y="193675"/>
            <a:ext cx="10515600" cy="720725"/>
          </a:xfrm>
        </p:spPr>
        <p:txBody>
          <a:bodyPr/>
          <a:lstStyle/>
          <a:p>
            <a:r>
              <a:rPr lang="en-US" dirty="0">
                <a:latin typeface="Times New Roman" panose="02020603050405020304" pitchFamily="18" charset="0"/>
                <a:cs typeface="Times New Roman" panose="02020603050405020304" pitchFamily="18" charset="0"/>
              </a:rPr>
              <a:t>Collaboration Network of Institutions</a:t>
            </a:r>
          </a:p>
        </p:txBody>
      </p:sp>
      <p:pic>
        <p:nvPicPr>
          <p:cNvPr id="5" name="Content Placeholder 4" descr="A close-up of a network&#10;&#10;Description automatically generated">
            <a:extLst>
              <a:ext uri="{FF2B5EF4-FFF2-40B4-BE49-F238E27FC236}">
                <a16:creationId xmlns:a16="http://schemas.microsoft.com/office/drawing/2014/main" id="{69AAAA2B-90EC-4A8E-1739-DFEA45B6800C}"/>
              </a:ext>
            </a:extLst>
          </p:cNvPr>
          <p:cNvPicPr>
            <a:picLocks noGrp="1" noChangeAspect="1"/>
          </p:cNvPicPr>
          <p:nvPr>
            <p:ph idx="1"/>
          </p:nvPr>
        </p:nvPicPr>
        <p:blipFill>
          <a:blip r:embed="rId2"/>
          <a:stretch>
            <a:fillRect/>
          </a:stretch>
        </p:blipFill>
        <p:spPr>
          <a:xfrm>
            <a:off x="1028699" y="914400"/>
            <a:ext cx="10201275" cy="5578475"/>
          </a:xfrm>
          <a:scene3d>
            <a:camera prst="orthographicFront"/>
            <a:lightRig rig="threePt" dir="t"/>
          </a:scene3d>
          <a:sp3d>
            <a:bevelT/>
          </a:sp3d>
        </p:spPr>
      </p:pic>
    </p:spTree>
    <p:extLst>
      <p:ext uri="{BB962C8B-B14F-4D97-AF65-F5344CB8AC3E}">
        <p14:creationId xmlns:p14="http://schemas.microsoft.com/office/powerpoint/2010/main" val="1829457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9F0A8-F92B-CDDC-DA49-4D4059371F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D4E568-BDF8-5749-8A9A-0A7527724069}"/>
              </a:ext>
            </a:extLst>
          </p:cNvPr>
          <p:cNvSpPr>
            <a:spLocks noGrp="1"/>
          </p:cNvSpPr>
          <p:nvPr>
            <p:ph type="title"/>
          </p:nvPr>
        </p:nvSpPr>
        <p:spPr>
          <a:xfrm>
            <a:off x="509587" y="236538"/>
            <a:ext cx="10515600" cy="692150"/>
          </a:xfrm>
        </p:spPr>
        <p:txBody>
          <a:bodyPr>
            <a:normAutofit fontScale="90000"/>
          </a:bodyPr>
          <a:lstStyle/>
          <a:p>
            <a:r>
              <a:rPr lang="en-US" dirty="0">
                <a:latin typeface="Times New Roman" panose="02020603050405020304" pitchFamily="18" charset="0"/>
                <a:cs typeface="Times New Roman" panose="02020603050405020304" pitchFamily="18" charset="0"/>
              </a:rPr>
              <a:t>Collaboration Network of Countries</a:t>
            </a:r>
          </a:p>
        </p:txBody>
      </p:sp>
      <p:pic>
        <p:nvPicPr>
          <p:cNvPr id="5" name="Content Placeholder 4" descr="A network of colorful dots and lines&#10;&#10;Description automatically generated">
            <a:extLst>
              <a:ext uri="{FF2B5EF4-FFF2-40B4-BE49-F238E27FC236}">
                <a16:creationId xmlns:a16="http://schemas.microsoft.com/office/drawing/2014/main" id="{231617A5-2441-0B3D-963C-A89B21D05E82}"/>
              </a:ext>
            </a:extLst>
          </p:cNvPr>
          <p:cNvPicPr>
            <a:picLocks noGrp="1" noChangeAspect="1"/>
          </p:cNvPicPr>
          <p:nvPr>
            <p:ph idx="1"/>
          </p:nvPr>
        </p:nvPicPr>
        <p:blipFill>
          <a:blip r:embed="rId2"/>
          <a:stretch>
            <a:fillRect/>
          </a:stretch>
        </p:blipFill>
        <p:spPr>
          <a:xfrm>
            <a:off x="942974" y="1099918"/>
            <a:ext cx="10515600" cy="5091113"/>
          </a:xfrm>
          <a:scene3d>
            <a:camera prst="orthographicFront"/>
            <a:lightRig rig="threePt" dir="t"/>
          </a:scene3d>
          <a:sp3d>
            <a:bevelT/>
          </a:sp3d>
        </p:spPr>
      </p:pic>
    </p:spTree>
    <p:extLst>
      <p:ext uri="{BB962C8B-B14F-4D97-AF65-F5344CB8AC3E}">
        <p14:creationId xmlns:p14="http://schemas.microsoft.com/office/powerpoint/2010/main" val="1523933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C1665-BCC1-217D-D960-9910BD4CC0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9ADBDD-FC45-50F4-0382-50BC00FB08F3}"/>
              </a:ext>
            </a:extLst>
          </p:cNvPr>
          <p:cNvSpPr>
            <a:spLocks noGrp="1"/>
          </p:cNvSpPr>
          <p:nvPr>
            <p:ph type="title"/>
          </p:nvPr>
        </p:nvSpPr>
        <p:spPr>
          <a:xfrm>
            <a:off x="838200" y="365126"/>
            <a:ext cx="10515600" cy="730028"/>
          </a:xfrm>
        </p:spPr>
        <p:txBody>
          <a:bodyPr>
            <a:normAutofit fontScale="90000"/>
          </a:bodyPr>
          <a:lstStyle/>
          <a:p>
            <a:r>
              <a:rPr lang="en-US" sz="4400" b="1">
                <a:latin typeface="Times New Roman" panose="02020603050405020304" pitchFamily="18" charset="0"/>
                <a:cs typeface="Times New Roman" panose="02020603050405020304" pitchFamily="18" charset="0"/>
              </a:rPr>
              <a:t>Data </a:t>
            </a:r>
            <a:r>
              <a:rPr lang="en-US" sz="4400" b="1" dirty="0">
                <a:latin typeface="Times New Roman" panose="02020603050405020304" pitchFamily="18" charset="0"/>
                <a:cs typeface="Times New Roman" panose="02020603050405020304" pitchFamily="18" charset="0"/>
              </a:rPr>
              <a:t>Collection</a:t>
            </a:r>
            <a:br>
              <a:rPr lang="en-US" sz="4400" b="1"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1AC3462-8B97-B237-2182-9465AF2979D7}"/>
              </a:ext>
            </a:extLst>
          </p:cNvPr>
          <p:cNvSpPr>
            <a:spLocks noGrp="1"/>
          </p:cNvSpPr>
          <p:nvPr>
            <p:ph idx="1"/>
          </p:nvPr>
        </p:nvSpPr>
        <p:spPr>
          <a:xfrm>
            <a:off x="838199" y="971550"/>
            <a:ext cx="10906125" cy="5757863"/>
          </a:xfrm>
        </p:spPr>
        <p:txBody>
          <a:bodyPr numCol="1">
            <a:normAutofit/>
          </a:bodyPr>
          <a:lstStyle/>
          <a:p>
            <a:pPr marL="0" indent="0" algn="just">
              <a:buNone/>
            </a:pPr>
            <a:r>
              <a:rPr lang="en-US" sz="2400" dirty="0">
                <a:latin typeface="Times New Roman" panose="02020603050405020304" pitchFamily="18" charset="0"/>
                <a:cs typeface="Times New Roman" panose="02020603050405020304" pitchFamily="18" charset="0"/>
              </a:rPr>
              <a:t>Comprehensive bibliometric analysis conducted using the Web of Science database.</a:t>
            </a:r>
          </a:p>
          <a:p>
            <a:pPr marL="0" indent="0" algn="just">
              <a:buNone/>
            </a:pPr>
            <a:r>
              <a:rPr lang="en-US" b="1" dirty="0">
                <a:latin typeface="Times New Roman" panose="02020603050405020304" pitchFamily="18" charset="0"/>
                <a:cs typeface="Times New Roman" panose="02020603050405020304" pitchFamily="18" charset="0"/>
              </a:rPr>
              <a:t>SEARCH CRITERIA:</a:t>
            </a:r>
          </a:p>
          <a:p>
            <a:pPr marL="0" indent="0" algn="just">
              <a:buNone/>
            </a:pPr>
            <a:endParaRPr lang="en-US" b="1" dirty="0">
              <a:latin typeface="Times New Roman" panose="02020603050405020304" pitchFamily="18" charset="0"/>
              <a:cs typeface="Times New Roman" panose="02020603050405020304" pitchFamily="18" charset="0"/>
            </a:endParaRPr>
          </a:p>
          <a:p>
            <a:pPr marL="0" indent="0" algn="just">
              <a:buNone/>
            </a:pPr>
            <a:endParaRPr lang="en-US" b="1" dirty="0">
              <a:latin typeface="Times New Roman" panose="02020603050405020304" pitchFamily="18" charset="0"/>
              <a:cs typeface="Times New Roman" panose="02020603050405020304" pitchFamily="18" charset="0"/>
            </a:endParaRPr>
          </a:p>
          <a:p>
            <a:pPr marL="0" indent="0" algn="just">
              <a:buNone/>
            </a:pPr>
            <a:endParaRPr lang="en-US" b="1" dirty="0">
              <a:latin typeface="Times New Roman" panose="02020603050405020304" pitchFamily="18" charset="0"/>
              <a:cs typeface="Times New Roman" panose="02020603050405020304" pitchFamily="18" charset="0"/>
            </a:endParaRPr>
          </a:p>
          <a:p>
            <a:pPr marL="0" indent="0" algn="just">
              <a:buNone/>
            </a:pPr>
            <a:endParaRPr lang="en-US" b="1" dirty="0">
              <a:latin typeface="Times New Roman" panose="02020603050405020304" pitchFamily="18" charset="0"/>
              <a:cs typeface="Times New Roman" panose="02020603050405020304" pitchFamily="18" charset="0"/>
            </a:endParaRPr>
          </a:p>
          <a:p>
            <a:pPr marL="0" indent="0" algn="just">
              <a:buNone/>
            </a:pPr>
            <a:endParaRPr lang="en-US" b="1" dirty="0">
              <a:latin typeface="Times New Roman" panose="02020603050405020304" pitchFamily="18" charset="0"/>
              <a:cs typeface="Times New Roman" panose="02020603050405020304" pitchFamily="18" charset="0"/>
            </a:endParaRPr>
          </a:p>
          <a:p>
            <a:pPr marL="0" indent="0" algn="just">
              <a:buNone/>
            </a:pPr>
            <a:endParaRPr lang="en-US" b="1" dirty="0">
              <a:latin typeface="Times New Roman" panose="02020603050405020304" pitchFamily="18" charset="0"/>
              <a:cs typeface="Times New Roman" panose="02020603050405020304" pitchFamily="18" charset="0"/>
            </a:endParaRPr>
          </a:p>
          <a:p>
            <a:pPr marL="0" indent="0" algn="just">
              <a:buNone/>
            </a:pPr>
            <a:endParaRPr lang="en-US" b="1" dirty="0">
              <a:latin typeface="Times New Roman" panose="02020603050405020304" pitchFamily="18" charset="0"/>
              <a:cs typeface="Times New Roman" panose="02020603050405020304" pitchFamily="18" charset="0"/>
            </a:endParaRPr>
          </a:p>
          <a:p>
            <a:pPr marL="0" indent="0" algn="just">
              <a:buNone/>
            </a:pPr>
            <a:endParaRPr lang="en-US" b="1" dirty="0">
              <a:latin typeface="Times New Roman" panose="02020603050405020304" pitchFamily="18" charset="0"/>
              <a:cs typeface="Times New Roman" panose="02020603050405020304" pitchFamily="18" charset="0"/>
            </a:endParaRPr>
          </a:p>
          <a:p>
            <a:pPr marL="0" indent="0" algn="just">
              <a:buNone/>
            </a:pPr>
            <a:endParaRPr lang="en-US" b="1" dirty="0">
              <a:latin typeface="Times New Roman" panose="02020603050405020304" pitchFamily="18" charset="0"/>
              <a:cs typeface="Times New Roman" panose="02020603050405020304" pitchFamily="18" charset="0"/>
            </a:endParaRPr>
          </a:p>
          <a:p>
            <a:pPr marL="0" indent="0" algn="just">
              <a:buNone/>
            </a:pPr>
            <a:endParaRPr lang="en-US" b="1"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ADCB2DDB-B9DC-81CF-4909-FD9CC68AB6DD}"/>
              </a:ext>
            </a:extLst>
          </p:cNvPr>
          <p:cNvGraphicFramePr>
            <a:graphicFrameLocks noGrp="1"/>
          </p:cNvGraphicFramePr>
          <p:nvPr>
            <p:extLst>
              <p:ext uri="{D42A27DB-BD31-4B8C-83A1-F6EECF244321}">
                <p14:modId xmlns:p14="http://schemas.microsoft.com/office/powerpoint/2010/main" val="891324074"/>
              </p:ext>
            </p:extLst>
          </p:nvPr>
        </p:nvGraphicFramePr>
        <p:xfrm>
          <a:off x="1160462" y="2331185"/>
          <a:ext cx="4640263" cy="1828800"/>
        </p:xfrm>
        <a:graphic>
          <a:graphicData uri="http://schemas.openxmlformats.org/drawingml/2006/table">
            <a:tbl>
              <a:tblPr firstRow="1" bandRow="1">
                <a:tableStyleId>{5940675A-B579-460E-94D1-54222C63F5DA}</a:tableStyleId>
              </a:tblPr>
              <a:tblGrid>
                <a:gridCol w="4640263">
                  <a:extLst>
                    <a:ext uri="{9D8B030D-6E8A-4147-A177-3AD203B41FA5}">
                      <a16:colId xmlns:a16="http://schemas.microsoft.com/office/drawing/2014/main" val="1137198607"/>
                    </a:ext>
                  </a:extLst>
                </a:gridCol>
              </a:tblGrid>
              <a:tr h="1666347">
                <a:tc>
                  <a:txBody>
                    <a:bodyPr/>
                    <a:lstStyle/>
                    <a:p>
                      <a:pPr algn="ctr"/>
                      <a:r>
                        <a:rPr lang="en-US" sz="3600" b="1" u="none" strike="noStrike" dirty="0">
                          <a:solidFill>
                            <a:srgbClr val="000000"/>
                          </a:solidFill>
                          <a:effectLst/>
                          <a:latin typeface="Times New Roman" panose="02020603050405020304" pitchFamily="18" charset="0"/>
                          <a:cs typeface="Times New Roman" panose="02020603050405020304" pitchFamily="18" charset="0"/>
                        </a:rPr>
                        <a:t>Search Terms</a:t>
                      </a:r>
                    </a:p>
                    <a:p>
                      <a:pPr algn="l"/>
                      <a:endParaRPr lang="en-US" b="1" u="none" strike="noStrike" dirty="0">
                        <a:solidFill>
                          <a:srgbClr val="000000"/>
                        </a:solidFill>
                        <a:effectLst/>
                      </a:endParaRPr>
                    </a:p>
                    <a:p>
                      <a:pPr algn="just"/>
                      <a:r>
                        <a:rPr lang="en-US" sz="2000" b="0" u="none" strike="noStrike" dirty="0">
                          <a:solidFill>
                            <a:srgbClr val="000000"/>
                          </a:solidFill>
                          <a:effectLst/>
                          <a:latin typeface="Times New Roman" panose="02020603050405020304" pitchFamily="18" charset="0"/>
                          <a:cs typeface="Times New Roman" panose="02020603050405020304" pitchFamily="18" charset="0"/>
                        </a:rPr>
                        <a:t>"Cancer AND cachexia" used to focus on relevant literature, ensuring specificity in the collected data.</a:t>
                      </a:r>
                    </a:p>
                  </a:txBody>
                  <a:tcPr/>
                </a:tc>
                <a:extLst>
                  <a:ext uri="{0D108BD9-81ED-4DB2-BD59-A6C34878D82A}">
                    <a16:rowId xmlns:a16="http://schemas.microsoft.com/office/drawing/2014/main" val="3337584208"/>
                  </a:ext>
                </a:extLst>
              </a:tr>
            </a:tbl>
          </a:graphicData>
        </a:graphic>
      </p:graphicFrame>
      <p:sp>
        <p:nvSpPr>
          <p:cNvPr id="9" name="TextBox 8">
            <a:extLst>
              <a:ext uri="{FF2B5EF4-FFF2-40B4-BE49-F238E27FC236}">
                <a16:creationId xmlns:a16="http://schemas.microsoft.com/office/drawing/2014/main" id="{4E05C2F0-28CF-5A98-9340-DBCADAB6D975}"/>
              </a:ext>
            </a:extLst>
          </p:cNvPr>
          <p:cNvSpPr txBox="1"/>
          <p:nvPr/>
        </p:nvSpPr>
        <p:spPr>
          <a:xfrm>
            <a:off x="1590679" y="2343032"/>
            <a:ext cx="585786"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1</a:t>
            </a:r>
            <a:endParaRPr lang="en-US" b="1" dirty="0">
              <a:latin typeface="Times New Roman" panose="02020603050405020304" pitchFamily="18"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AB39B7DE-819A-F6A7-B9C6-0EA60F940FA9}"/>
              </a:ext>
            </a:extLst>
          </p:cNvPr>
          <p:cNvGraphicFramePr>
            <a:graphicFrameLocks noGrp="1"/>
          </p:cNvGraphicFramePr>
          <p:nvPr>
            <p:extLst>
              <p:ext uri="{D42A27DB-BD31-4B8C-83A1-F6EECF244321}">
                <p14:modId xmlns:p14="http://schemas.microsoft.com/office/powerpoint/2010/main" val="2597325802"/>
              </p:ext>
            </p:extLst>
          </p:nvPr>
        </p:nvGraphicFramePr>
        <p:xfrm>
          <a:off x="6289675" y="2331186"/>
          <a:ext cx="5064125" cy="1828800"/>
        </p:xfrm>
        <a:graphic>
          <a:graphicData uri="http://schemas.openxmlformats.org/drawingml/2006/table">
            <a:tbl>
              <a:tblPr firstRow="1" bandRow="1">
                <a:tableStyleId>{5940675A-B579-460E-94D1-54222C63F5DA}</a:tableStyleId>
              </a:tblPr>
              <a:tblGrid>
                <a:gridCol w="5064125">
                  <a:extLst>
                    <a:ext uri="{9D8B030D-6E8A-4147-A177-3AD203B41FA5}">
                      <a16:colId xmlns:a16="http://schemas.microsoft.com/office/drawing/2014/main" val="784412239"/>
                    </a:ext>
                  </a:extLst>
                </a:gridCol>
              </a:tblGrid>
              <a:tr h="1828800">
                <a:tc>
                  <a:txBody>
                    <a:bodyPr/>
                    <a:lstStyle/>
                    <a:p>
                      <a:pPr algn="ctr"/>
                      <a:r>
                        <a:rPr lang="en-US" sz="3600" b="1" i="0" u="none" strike="noStrike" dirty="0">
                          <a:solidFill>
                            <a:srgbClr val="000000"/>
                          </a:solidFill>
                          <a:effectLst/>
                          <a:latin typeface="Times New Roman" panose="02020603050405020304" pitchFamily="18" charset="0"/>
                          <a:cs typeface="Times New Roman" panose="02020603050405020304" pitchFamily="18" charset="0"/>
                        </a:rPr>
                        <a:t>Exclusion Criteria</a:t>
                      </a:r>
                    </a:p>
                    <a:p>
                      <a:pPr algn="l"/>
                      <a:endParaRPr lang="en-US" b="0" i="0" u="none" strike="noStrike" dirty="0">
                        <a:solidFill>
                          <a:srgbClr val="000000"/>
                        </a:solidFill>
                        <a:effectLst/>
                        <a:latin typeface="Times New Roman" panose="02020603050405020304" pitchFamily="18" charset="0"/>
                        <a:cs typeface="Times New Roman" panose="02020603050405020304" pitchFamily="18" charset="0"/>
                      </a:endParaRPr>
                    </a:p>
                    <a:p>
                      <a:pPr algn="just"/>
                      <a:r>
                        <a:rPr lang="en-US" sz="2000" b="0" i="0" u="none" strike="noStrike" dirty="0">
                          <a:solidFill>
                            <a:srgbClr val="000000"/>
                          </a:solidFill>
                          <a:effectLst/>
                          <a:latin typeface="Times New Roman" panose="02020603050405020304" pitchFamily="18" charset="0"/>
                          <a:cs typeface="Times New Roman" panose="02020603050405020304" pitchFamily="18" charset="0"/>
                        </a:rPr>
                        <a:t>Review articles omitted to concentrate on primary research contributions to the field.</a:t>
                      </a:r>
                    </a:p>
                    <a:p>
                      <a:endParaRPr lang="en-US" dirty="0"/>
                    </a:p>
                  </a:txBody>
                  <a:tcPr/>
                </a:tc>
                <a:extLst>
                  <a:ext uri="{0D108BD9-81ED-4DB2-BD59-A6C34878D82A}">
                    <a16:rowId xmlns:a16="http://schemas.microsoft.com/office/drawing/2014/main" val="1022060349"/>
                  </a:ext>
                </a:extLst>
              </a:tr>
            </a:tbl>
          </a:graphicData>
        </a:graphic>
      </p:graphicFrame>
      <p:graphicFrame>
        <p:nvGraphicFramePr>
          <p:cNvPr id="11" name="Table 10">
            <a:extLst>
              <a:ext uri="{FF2B5EF4-FFF2-40B4-BE49-F238E27FC236}">
                <a16:creationId xmlns:a16="http://schemas.microsoft.com/office/drawing/2014/main" id="{661E99FF-ACE5-9EC8-A7B0-2E92B725F816}"/>
              </a:ext>
            </a:extLst>
          </p:cNvPr>
          <p:cNvGraphicFramePr>
            <a:graphicFrameLocks noGrp="1"/>
          </p:cNvGraphicFramePr>
          <p:nvPr>
            <p:extLst>
              <p:ext uri="{D42A27DB-BD31-4B8C-83A1-F6EECF244321}">
                <p14:modId xmlns:p14="http://schemas.microsoft.com/office/powerpoint/2010/main" val="2808675383"/>
              </p:ext>
            </p:extLst>
          </p:nvPr>
        </p:nvGraphicFramePr>
        <p:xfrm>
          <a:off x="1160461" y="4543709"/>
          <a:ext cx="4640264" cy="2103120"/>
        </p:xfrm>
        <a:graphic>
          <a:graphicData uri="http://schemas.openxmlformats.org/drawingml/2006/table">
            <a:tbl>
              <a:tblPr firstRow="1" bandRow="1">
                <a:tableStyleId>{5940675A-B579-460E-94D1-54222C63F5DA}</a:tableStyleId>
              </a:tblPr>
              <a:tblGrid>
                <a:gridCol w="4640264">
                  <a:extLst>
                    <a:ext uri="{9D8B030D-6E8A-4147-A177-3AD203B41FA5}">
                      <a16:colId xmlns:a16="http://schemas.microsoft.com/office/drawing/2014/main" val="137540705"/>
                    </a:ext>
                  </a:extLst>
                </a:gridCol>
              </a:tblGrid>
              <a:tr h="2103120">
                <a:tc>
                  <a:txBody>
                    <a:bodyPr/>
                    <a:lstStyle/>
                    <a:p>
                      <a:pPr algn="ctr"/>
                      <a:r>
                        <a:rPr lang="en-US" sz="3600" b="1" i="0" u="none" strike="noStrike" dirty="0">
                          <a:solidFill>
                            <a:srgbClr val="000000"/>
                          </a:solidFill>
                          <a:effectLst/>
                          <a:latin typeface="Times New Roman" panose="02020603050405020304" pitchFamily="18" charset="0"/>
                          <a:cs typeface="Times New Roman" panose="02020603050405020304" pitchFamily="18" charset="0"/>
                        </a:rPr>
                        <a:t>Time Frame</a:t>
                      </a:r>
                    </a:p>
                    <a:p>
                      <a:pPr algn="just"/>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p>
                      <a:pPr algn="just"/>
                      <a:r>
                        <a:rPr lang="en-US" sz="2000" b="0" i="0" u="none" strike="noStrike" dirty="0">
                          <a:solidFill>
                            <a:srgbClr val="000000"/>
                          </a:solidFill>
                          <a:effectLst/>
                          <a:latin typeface="Times New Roman" panose="02020603050405020304" pitchFamily="18" charset="0"/>
                          <a:cs typeface="Times New Roman" panose="02020603050405020304" pitchFamily="18" charset="0"/>
                        </a:rPr>
                        <a:t>Publications from 2003 to 2023 included, providing a comprehensive 20-year analysis period.</a:t>
                      </a:r>
                    </a:p>
                  </a:txBody>
                  <a:tcPr/>
                </a:tc>
                <a:extLst>
                  <a:ext uri="{0D108BD9-81ED-4DB2-BD59-A6C34878D82A}">
                    <a16:rowId xmlns:a16="http://schemas.microsoft.com/office/drawing/2014/main" val="1536899702"/>
                  </a:ext>
                </a:extLst>
              </a:tr>
            </a:tbl>
          </a:graphicData>
        </a:graphic>
      </p:graphicFrame>
      <p:graphicFrame>
        <p:nvGraphicFramePr>
          <p:cNvPr id="12" name="Table 11">
            <a:extLst>
              <a:ext uri="{FF2B5EF4-FFF2-40B4-BE49-F238E27FC236}">
                <a16:creationId xmlns:a16="http://schemas.microsoft.com/office/drawing/2014/main" id="{8F78938E-124A-4DB1-C065-67ACF56768D4}"/>
              </a:ext>
            </a:extLst>
          </p:cNvPr>
          <p:cNvGraphicFramePr>
            <a:graphicFrameLocks noGrp="1"/>
          </p:cNvGraphicFramePr>
          <p:nvPr>
            <p:extLst>
              <p:ext uri="{D42A27DB-BD31-4B8C-83A1-F6EECF244321}">
                <p14:modId xmlns:p14="http://schemas.microsoft.com/office/powerpoint/2010/main" val="3152926951"/>
              </p:ext>
            </p:extLst>
          </p:nvPr>
        </p:nvGraphicFramePr>
        <p:xfrm>
          <a:off x="6289675" y="4543709"/>
          <a:ext cx="5064125" cy="2103120"/>
        </p:xfrm>
        <a:graphic>
          <a:graphicData uri="http://schemas.openxmlformats.org/drawingml/2006/table">
            <a:tbl>
              <a:tblPr firstRow="1" bandRow="1">
                <a:tableStyleId>{5940675A-B579-460E-94D1-54222C63F5DA}</a:tableStyleId>
              </a:tblPr>
              <a:tblGrid>
                <a:gridCol w="5064125">
                  <a:extLst>
                    <a:ext uri="{9D8B030D-6E8A-4147-A177-3AD203B41FA5}">
                      <a16:colId xmlns:a16="http://schemas.microsoft.com/office/drawing/2014/main" val="1599127509"/>
                    </a:ext>
                  </a:extLst>
                </a:gridCol>
              </a:tblGrid>
              <a:tr h="2103120">
                <a:tc>
                  <a:txBody>
                    <a:bodyPr/>
                    <a:lstStyle/>
                    <a:p>
                      <a:pPr algn="ctr"/>
                      <a:r>
                        <a:rPr lang="en-US" sz="3600" b="1" i="0" u="none" strike="noStrike" dirty="0">
                          <a:solidFill>
                            <a:srgbClr val="000000"/>
                          </a:solidFill>
                          <a:effectLst/>
                          <a:latin typeface="Times New Roman" panose="02020603050405020304" pitchFamily="18" charset="0"/>
                          <a:cs typeface="Times New Roman" panose="02020603050405020304" pitchFamily="18" charset="0"/>
                        </a:rPr>
                        <a:t>    Language Restriction</a:t>
                      </a:r>
                    </a:p>
                    <a:p>
                      <a:pPr algn="l"/>
                      <a:endParaRPr lang="en-US" b="0" i="0" u="none" strike="noStrike" dirty="0">
                        <a:solidFill>
                          <a:srgbClr val="000000"/>
                        </a:solidFill>
                        <a:effectLst/>
                        <a:latin typeface="Times New Roman" panose="02020603050405020304" pitchFamily="18" charset="0"/>
                        <a:cs typeface="Times New Roman" panose="02020603050405020304" pitchFamily="18" charset="0"/>
                      </a:endParaRPr>
                    </a:p>
                    <a:p>
                      <a:pPr algn="just"/>
                      <a:r>
                        <a:rPr lang="en-US" sz="2000" b="0" i="0" u="none" strike="noStrike" dirty="0">
                          <a:solidFill>
                            <a:srgbClr val="000000"/>
                          </a:solidFill>
                          <a:effectLst/>
                          <a:latin typeface="Times New Roman" panose="02020603050405020304" pitchFamily="18" charset="0"/>
                          <a:cs typeface="Times New Roman" panose="02020603050405020304" pitchFamily="18" charset="0"/>
                        </a:rPr>
                        <a:t>English-language publications only, maintaining consistency in analysis and interpretation.</a:t>
                      </a:r>
                    </a:p>
                    <a:p>
                      <a:endParaRPr lang="en-US" dirty="0"/>
                    </a:p>
                  </a:txBody>
                  <a:tcPr/>
                </a:tc>
                <a:extLst>
                  <a:ext uri="{0D108BD9-81ED-4DB2-BD59-A6C34878D82A}">
                    <a16:rowId xmlns:a16="http://schemas.microsoft.com/office/drawing/2014/main" val="66914995"/>
                  </a:ext>
                </a:extLst>
              </a:tr>
            </a:tbl>
          </a:graphicData>
        </a:graphic>
      </p:graphicFrame>
      <p:sp>
        <p:nvSpPr>
          <p:cNvPr id="13" name="TextBox 12">
            <a:extLst>
              <a:ext uri="{FF2B5EF4-FFF2-40B4-BE49-F238E27FC236}">
                <a16:creationId xmlns:a16="http://schemas.microsoft.com/office/drawing/2014/main" id="{591D8DA1-C7E5-EFDB-AE3B-4934A95533D4}"/>
              </a:ext>
            </a:extLst>
          </p:cNvPr>
          <p:cNvSpPr txBox="1"/>
          <p:nvPr/>
        </p:nvSpPr>
        <p:spPr>
          <a:xfrm>
            <a:off x="6453189" y="2343032"/>
            <a:ext cx="585786"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2</a:t>
            </a:r>
            <a:endParaRPr lang="en-US"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75986134-02CD-4195-626C-7C8BF5FA28E3}"/>
              </a:ext>
            </a:extLst>
          </p:cNvPr>
          <p:cNvSpPr txBox="1"/>
          <p:nvPr/>
        </p:nvSpPr>
        <p:spPr>
          <a:xfrm>
            <a:off x="1681957" y="4543709"/>
            <a:ext cx="585786"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3</a:t>
            </a:r>
            <a:endParaRPr lang="en-US" b="1"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6696927-74AC-B056-E047-980E87E02623}"/>
              </a:ext>
            </a:extLst>
          </p:cNvPr>
          <p:cNvSpPr txBox="1"/>
          <p:nvPr/>
        </p:nvSpPr>
        <p:spPr>
          <a:xfrm>
            <a:off x="6453189" y="4543709"/>
            <a:ext cx="585786"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4</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6773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0A1A6-C2E7-33A5-506B-2044BF5960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8533FC-5E01-6D6F-2BFF-3BB87DA92A74}"/>
              </a:ext>
            </a:extLst>
          </p:cNvPr>
          <p:cNvSpPr>
            <a:spLocks noGrp="1"/>
          </p:cNvSpPr>
          <p:nvPr>
            <p:ph type="title"/>
          </p:nvPr>
        </p:nvSpPr>
        <p:spPr>
          <a:xfrm>
            <a:off x="838200" y="136526"/>
            <a:ext cx="10515600" cy="763588"/>
          </a:xfrm>
        </p:spPr>
        <p:txBody>
          <a:bodyPr/>
          <a:lstStyle/>
          <a:p>
            <a:r>
              <a:rPr lang="en-US" dirty="0">
                <a:latin typeface="Times New Roman" panose="02020603050405020304" pitchFamily="18" charset="0"/>
                <a:cs typeface="Times New Roman" panose="02020603050405020304" pitchFamily="18" charset="0"/>
              </a:rPr>
              <a:t>Countries' Collaboration World Map</a:t>
            </a:r>
          </a:p>
        </p:txBody>
      </p:sp>
      <p:pic>
        <p:nvPicPr>
          <p:cNvPr id="5" name="Content Placeholder 4" descr="A map of the world with red and blue lines&#10;&#10;Description automatically generated">
            <a:extLst>
              <a:ext uri="{FF2B5EF4-FFF2-40B4-BE49-F238E27FC236}">
                <a16:creationId xmlns:a16="http://schemas.microsoft.com/office/drawing/2014/main" id="{456AA9F9-29C1-F178-1A02-D21A54244EC1}"/>
              </a:ext>
            </a:extLst>
          </p:cNvPr>
          <p:cNvPicPr>
            <a:picLocks noGrp="1" noChangeAspect="1"/>
          </p:cNvPicPr>
          <p:nvPr>
            <p:ph idx="1"/>
          </p:nvPr>
        </p:nvPicPr>
        <p:blipFill>
          <a:blip r:embed="rId2"/>
          <a:stretch>
            <a:fillRect/>
          </a:stretch>
        </p:blipFill>
        <p:spPr>
          <a:xfrm>
            <a:off x="714375" y="1028700"/>
            <a:ext cx="10515600" cy="5529263"/>
          </a:xfrm>
          <a:scene3d>
            <a:camera prst="orthographicFront"/>
            <a:lightRig rig="threePt" dir="t"/>
          </a:scene3d>
          <a:sp3d>
            <a:bevelT/>
          </a:sp3d>
        </p:spPr>
      </p:pic>
    </p:spTree>
    <p:extLst>
      <p:ext uri="{BB962C8B-B14F-4D97-AF65-F5344CB8AC3E}">
        <p14:creationId xmlns:p14="http://schemas.microsoft.com/office/powerpoint/2010/main" val="2364066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0D5E4-07AA-104E-019E-3F5C09617955}"/>
              </a:ext>
            </a:extLst>
          </p:cNvPr>
          <p:cNvSpPr>
            <a:spLocks noGrp="1"/>
          </p:cNvSpPr>
          <p:nvPr>
            <p:ph type="title"/>
          </p:nvPr>
        </p:nvSpPr>
        <p:spPr>
          <a:xfrm>
            <a:off x="525194" y="139409"/>
            <a:ext cx="11141612" cy="591478"/>
          </a:xfrm>
        </p:spPr>
        <p:txBody>
          <a:bodyPr>
            <a:normAutofit fontScale="90000"/>
          </a:bodyPr>
          <a:lstStyle/>
          <a:p>
            <a:r>
              <a:rPr lang="en-US" dirty="0">
                <a:latin typeface="Times New Roman" panose="02020603050405020304" pitchFamily="18" charset="0"/>
                <a:cs typeface="Times New Roman" panose="02020603050405020304" pitchFamily="18" charset="0"/>
              </a:rPr>
              <a:t>Burst Analysis of Keywords from </a:t>
            </a:r>
            <a:r>
              <a:rPr lang="en-US" dirty="0" err="1">
                <a:latin typeface="Times New Roman" panose="02020603050405020304" pitchFamily="18" charset="0"/>
                <a:cs typeface="Times New Roman" panose="02020603050405020304" pitchFamily="18" charset="0"/>
              </a:rPr>
              <a:t>CiteSpace</a:t>
            </a:r>
            <a:endParaRPr lang="en-US" dirty="0">
              <a:latin typeface="Times New Roman" panose="02020603050405020304" pitchFamily="18" charset="0"/>
              <a:cs typeface="Times New Roman" panose="02020603050405020304" pitchFamily="18" charset="0"/>
            </a:endParaRPr>
          </a:p>
        </p:txBody>
      </p:sp>
      <p:pic>
        <p:nvPicPr>
          <p:cNvPr id="5" name="Content Placeholder 4" descr="A chart with red and blue text&#10;&#10;Description automatically generated with medium confidence">
            <a:extLst>
              <a:ext uri="{FF2B5EF4-FFF2-40B4-BE49-F238E27FC236}">
                <a16:creationId xmlns:a16="http://schemas.microsoft.com/office/drawing/2014/main" id="{08392B01-BC3F-B6B7-29A2-47DCBDED8AF0}"/>
              </a:ext>
            </a:extLst>
          </p:cNvPr>
          <p:cNvPicPr>
            <a:picLocks noGrp="1" noChangeAspect="1"/>
          </p:cNvPicPr>
          <p:nvPr>
            <p:ph idx="1"/>
          </p:nvPr>
        </p:nvPicPr>
        <p:blipFill>
          <a:blip r:embed="rId2"/>
          <a:stretch>
            <a:fillRect/>
          </a:stretch>
        </p:blipFill>
        <p:spPr>
          <a:xfrm>
            <a:off x="2250832" y="844062"/>
            <a:ext cx="6949440" cy="5831692"/>
          </a:xfrm>
        </p:spPr>
      </p:pic>
    </p:spTree>
    <p:extLst>
      <p:ext uri="{BB962C8B-B14F-4D97-AF65-F5344CB8AC3E}">
        <p14:creationId xmlns:p14="http://schemas.microsoft.com/office/powerpoint/2010/main" val="697260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6670A-9E93-F30E-5474-34B3F4D392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F1E7FE-B364-B3AC-A9F5-6C447F02CC82}"/>
              </a:ext>
            </a:extLst>
          </p:cNvPr>
          <p:cNvSpPr>
            <a:spLocks noGrp="1"/>
          </p:cNvSpPr>
          <p:nvPr>
            <p:ph type="title"/>
          </p:nvPr>
        </p:nvSpPr>
        <p:spPr>
          <a:xfrm>
            <a:off x="838200" y="365126"/>
            <a:ext cx="10515600" cy="868252"/>
          </a:xfrm>
        </p:spPr>
        <p:txBody>
          <a:bodyPr>
            <a:normAutofit fontScale="90000"/>
          </a:bodyPr>
          <a:lstStyle/>
          <a:p>
            <a:r>
              <a:rPr lang="en-US" b="1" i="0" u="none" strike="noStrike" dirty="0">
                <a:solidFill>
                  <a:srgbClr val="000000"/>
                </a:solidFill>
                <a:effectLst/>
                <a:latin typeface="Times New Roman" panose="02020603050405020304" pitchFamily="18" charset="0"/>
                <a:cs typeface="Times New Roman" panose="02020603050405020304" pitchFamily="18" charset="0"/>
              </a:rPr>
              <a:t>Bibliometrix Tool Used</a:t>
            </a:r>
            <a:br>
              <a:rPr lang="en-US" b="1" i="0" u="none" strike="noStrike" dirty="0">
                <a:solidFill>
                  <a:srgbClr val="000000"/>
                </a:solidFill>
                <a:effectLst/>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3A5D537-1CCA-7D0A-9F94-D659C81D2DC9}"/>
              </a:ext>
            </a:extLst>
          </p:cNvPr>
          <p:cNvSpPr>
            <a:spLocks noGrp="1"/>
          </p:cNvSpPr>
          <p:nvPr>
            <p:ph idx="1"/>
          </p:nvPr>
        </p:nvSpPr>
        <p:spPr>
          <a:xfrm>
            <a:off x="520995" y="999460"/>
            <a:ext cx="10994065" cy="5592726"/>
          </a:xfrm>
        </p:spPr>
        <p:txBody>
          <a:bodyPr>
            <a:normAutofit/>
          </a:bodyPr>
          <a:lstStyle/>
          <a:p>
            <a:pPr algn="just"/>
            <a:r>
              <a:rPr lang="en-US" sz="3600" b="1" i="0" u="none" strike="noStrike" dirty="0">
                <a:solidFill>
                  <a:srgbClr val="000000"/>
                </a:solidFill>
                <a:effectLst/>
                <a:latin typeface="Times New Roman" panose="02020603050405020304" pitchFamily="18" charset="0"/>
                <a:cs typeface="Times New Roman" panose="02020603050405020304" pitchFamily="18" charset="0"/>
              </a:rPr>
              <a:t>Bibliometrix</a:t>
            </a:r>
            <a:r>
              <a:rPr lang="en-US" sz="36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3200" b="0" i="0" u="none" strike="noStrike" dirty="0">
                <a:solidFill>
                  <a:srgbClr val="000000"/>
                </a:solidFill>
                <a:effectLst/>
                <a:latin typeface="Times New Roman" panose="02020603050405020304" pitchFamily="18" charset="0"/>
                <a:cs typeface="Times New Roman" panose="02020603050405020304" pitchFamily="18" charset="0"/>
              </a:rPr>
              <a:t>A comprehensive R-tool for quantitative research in bibliometrics.</a:t>
            </a:r>
          </a:p>
          <a:p>
            <a:pPr marL="742950" lvl="1" indent="-285750" algn="just">
              <a:buFont typeface="Arial" panose="020B0604020202020204" pitchFamily="34" charset="0"/>
              <a:buChar char="•"/>
            </a:pPr>
            <a:r>
              <a:rPr lang="en-US" sz="3200" b="0" i="0" u="none" strike="noStrike" dirty="0">
                <a:solidFill>
                  <a:srgbClr val="000000"/>
                </a:solidFill>
                <a:effectLst/>
                <a:latin typeface="Times New Roman" panose="02020603050405020304" pitchFamily="18" charset="0"/>
                <a:cs typeface="Times New Roman" panose="02020603050405020304" pitchFamily="18" charset="0"/>
              </a:rPr>
              <a:t>Used for detailed analysis of the dataset, including trends, citation analysis, and author collaborations.</a:t>
            </a:r>
          </a:p>
          <a:p>
            <a:pPr marL="457200" lvl="1" indent="0" algn="just">
              <a:buNone/>
            </a:pPr>
            <a:endParaRPr lang="en-US" sz="3200" b="0" i="0" u="none" strike="noStrike" dirty="0">
              <a:solidFill>
                <a:srgbClr val="000000"/>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3600" b="1" i="0" u="none" strike="noStrike" dirty="0" err="1">
                <a:solidFill>
                  <a:srgbClr val="000000"/>
                </a:solidFill>
                <a:effectLst/>
                <a:latin typeface="Times New Roman" panose="02020603050405020304" pitchFamily="18" charset="0"/>
                <a:cs typeface="Times New Roman" panose="02020603050405020304" pitchFamily="18" charset="0"/>
              </a:rPr>
              <a:t>CiteSpace</a:t>
            </a:r>
            <a:r>
              <a:rPr lang="en-US" sz="36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3200" b="0" i="0" u="none" strike="noStrike" dirty="0">
                <a:solidFill>
                  <a:srgbClr val="000000"/>
                </a:solidFill>
                <a:effectLst/>
                <a:latin typeface="Times New Roman" panose="02020603050405020304" pitchFamily="18" charset="0"/>
                <a:cs typeface="Times New Roman" panose="02020603050405020304" pitchFamily="18" charset="0"/>
              </a:rPr>
              <a:t>A tool for visualizing and analyzing trends and patterns in scientific literature.</a:t>
            </a:r>
          </a:p>
          <a:p>
            <a:pPr marL="742950" lvl="1" indent="-285750" algn="just">
              <a:buFont typeface="Arial" panose="020B0604020202020204" pitchFamily="34" charset="0"/>
              <a:buChar char="•"/>
            </a:pPr>
            <a:r>
              <a:rPr lang="en-US" sz="3200" b="0" i="0" u="none" strike="noStrike" dirty="0">
                <a:solidFill>
                  <a:srgbClr val="000000"/>
                </a:solidFill>
                <a:effectLst/>
                <a:latin typeface="Times New Roman" panose="02020603050405020304" pitchFamily="18" charset="0"/>
                <a:cs typeface="Times New Roman" panose="02020603050405020304" pitchFamily="18" charset="0"/>
              </a:rPr>
              <a:t>Focuses on co-citation analysis and cluster detection.</a:t>
            </a:r>
          </a:p>
        </p:txBody>
      </p:sp>
    </p:spTree>
    <p:extLst>
      <p:ext uri="{BB962C8B-B14F-4D97-AF65-F5344CB8AC3E}">
        <p14:creationId xmlns:p14="http://schemas.microsoft.com/office/powerpoint/2010/main" val="1238016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A27F5-7B12-D6E9-7310-7BB9266E69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DC902-BD9B-6F1D-94C3-6FDB97B6AC00}"/>
              </a:ext>
            </a:extLst>
          </p:cNvPr>
          <p:cNvSpPr>
            <a:spLocks noGrp="1"/>
          </p:cNvSpPr>
          <p:nvPr>
            <p:ph type="title"/>
          </p:nvPr>
        </p:nvSpPr>
        <p:spPr>
          <a:xfrm>
            <a:off x="101619" y="66287"/>
            <a:ext cx="11120438" cy="725099"/>
          </a:xfrm>
        </p:spPr>
        <p:txBody>
          <a:bodyPr/>
          <a:lstStyle/>
          <a:p>
            <a:r>
              <a:rPr lang="en-US" dirty="0">
                <a:latin typeface="Times New Roman" panose="02020603050405020304" pitchFamily="18" charset="0"/>
                <a:cs typeface="Times New Roman" panose="02020603050405020304" pitchFamily="18" charset="0"/>
              </a:rPr>
              <a:t>Analysis of Results from Bibliometrix</a:t>
            </a:r>
          </a:p>
        </p:txBody>
      </p:sp>
      <p:sp>
        <p:nvSpPr>
          <p:cNvPr id="3" name="Content Placeholder 2">
            <a:extLst>
              <a:ext uri="{FF2B5EF4-FFF2-40B4-BE49-F238E27FC236}">
                <a16:creationId xmlns:a16="http://schemas.microsoft.com/office/drawing/2014/main" id="{CC69AEBA-571C-877D-2746-995F49E79B7E}"/>
              </a:ext>
            </a:extLst>
          </p:cNvPr>
          <p:cNvSpPr>
            <a:spLocks noGrp="1"/>
          </p:cNvSpPr>
          <p:nvPr>
            <p:ph idx="1"/>
          </p:nvPr>
        </p:nvSpPr>
        <p:spPr>
          <a:xfrm>
            <a:off x="101619" y="791386"/>
            <a:ext cx="12228494" cy="4847822"/>
          </a:xfrm>
        </p:spPr>
        <p:txBody>
          <a:bodyPr/>
          <a:lstStyle/>
          <a:p>
            <a:pPr marL="0" indent="0">
              <a:buNone/>
            </a:pPr>
            <a:r>
              <a:rPr lang="en-US" sz="2400" b="1" dirty="0">
                <a:latin typeface="Times New Roman" panose="02020603050405020304" pitchFamily="18" charset="0"/>
                <a:cs typeface="Times New Roman" panose="02020603050405020304" pitchFamily="18" charset="0"/>
              </a:rPr>
              <a:t>Metadata Completeness Evaluation</a:t>
            </a:r>
          </a:p>
          <a:p>
            <a:pPr algn="just"/>
            <a:r>
              <a:rPr lang="en-US" sz="2400" dirty="0">
                <a:latin typeface="Times New Roman" panose="02020603050405020304" pitchFamily="18" charset="0"/>
                <a:cs typeface="Times New Roman" panose="02020603050405020304" pitchFamily="18" charset="0"/>
              </a:rPr>
              <a:t>Following the import of 5,875 records from Web of Science into Bibliometrix, a comprehensive examination of metadata completeness was performed.</a:t>
            </a:r>
          </a:p>
          <a:p>
            <a:pPr marL="0" indent="0">
              <a:buNone/>
            </a:pPr>
            <a:endParaRPr lang="en-US" dirty="0">
              <a:latin typeface="Times New Roman" panose="02020603050405020304" pitchFamily="18" charset="0"/>
              <a:cs typeface="Times New Roman" panose="02020603050405020304" pitchFamily="18" charset="0"/>
            </a:endParaRPr>
          </a:p>
        </p:txBody>
      </p:sp>
      <p:sp>
        <p:nvSpPr>
          <p:cNvPr id="4" name="AutoShape 2">
            <a:extLst>
              <a:ext uri="{FF2B5EF4-FFF2-40B4-BE49-F238E27FC236}">
                <a16:creationId xmlns:a16="http://schemas.microsoft.com/office/drawing/2014/main" id="{CBE3641F-FD7E-769B-A283-FF82D93C491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a:extLst>
              <a:ext uri="{FF2B5EF4-FFF2-40B4-BE49-F238E27FC236}">
                <a16:creationId xmlns:a16="http://schemas.microsoft.com/office/drawing/2014/main" id="{49D39FCA-EC86-01E6-8F71-1655C44961A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A screenshot of a data&#10;&#10;Description automatically generated">
            <a:extLst>
              <a:ext uri="{FF2B5EF4-FFF2-40B4-BE49-F238E27FC236}">
                <a16:creationId xmlns:a16="http://schemas.microsoft.com/office/drawing/2014/main" id="{9CAD4069-54D6-90BE-7E75-92E94FEEDEF0}"/>
              </a:ext>
            </a:extLst>
          </p:cNvPr>
          <p:cNvPicPr>
            <a:picLocks noChangeAspect="1"/>
          </p:cNvPicPr>
          <p:nvPr/>
        </p:nvPicPr>
        <p:blipFill>
          <a:blip r:embed="rId3"/>
          <a:stretch>
            <a:fillRect/>
          </a:stretch>
        </p:blipFill>
        <p:spPr>
          <a:xfrm>
            <a:off x="557212" y="2157413"/>
            <a:ext cx="11387137" cy="4639061"/>
          </a:xfrm>
          <a:prstGeom prst="rect">
            <a:avLst/>
          </a:prstGeom>
          <a:scene3d>
            <a:camera prst="orthographicFront"/>
            <a:lightRig rig="threePt" dir="t"/>
          </a:scene3d>
          <a:sp3d>
            <a:bevelT/>
          </a:sp3d>
        </p:spPr>
      </p:pic>
    </p:spTree>
    <p:extLst>
      <p:ext uri="{BB962C8B-B14F-4D97-AF65-F5344CB8AC3E}">
        <p14:creationId xmlns:p14="http://schemas.microsoft.com/office/powerpoint/2010/main" val="2147310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18AD5-C16A-2633-0B47-11133664D6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48433-1582-4A2C-1F16-80DCC5B9E1A7}"/>
              </a:ext>
            </a:extLst>
          </p:cNvPr>
          <p:cNvSpPr>
            <a:spLocks noGrp="1"/>
          </p:cNvSpPr>
          <p:nvPr>
            <p:ph type="title"/>
          </p:nvPr>
        </p:nvSpPr>
        <p:spPr>
          <a:xfrm>
            <a:off x="210105" y="262682"/>
            <a:ext cx="10515600" cy="1385814"/>
          </a:xfrm>
        </p:spPr>
        <p:txBody>
          <a:bodyPr>
            <a:normAutofit/>
          </a:bodyPr>
          <a:lstStyle/>
          <a:p>
            <a:r>
              <a:rPr lang="en-US" sz="4800" b="1" dirty="0">
                <a:latin typeface="Times New Roman" panose="02020603050405020304" pitchFamily="18" charset="0"/>
                <a:cs typeface="Times New Roman" panose="02020603050405020304" pitchFamily="18" charset="0"/>
              </a:rPr>
              <a:t>Bibliometrix - Main Information</a:t>
            </a:r>
          </a:p>
        </p:txBody>
      </p:sp>
      <p:sp>
        <p:nvSpPr>
          <p:cNvPr id="3" name="Content Placeholder 2">
            <a:extLst>
              <a:ext uri="{FF2B5EF4-FFF2-40B4-BE49-F238E27FC236}">
                <a16:creationId xmlns:a16="http://schemas.microsoft.com/office/drawing/2014/main" id="{29AFA669-F16E-0BE1-7F23-25D8AC4B7389}"/>
              </a:ext>
            </a:extLst>
          </p:cNvPr>
          <p:cNvSpPr>
            <a:spLocks noGrp="1"/>
          </p:cNvSpPr>
          <p:nvPr>
            <p:ph idx="1"/>
          </p:nvPr>
        </p:nvSpPr>
        <p:spPr>
          <a:xfrm>
            <a:off x="210105" y="765544"/>
            <a:ext cx="11981895" cy="6014611"/>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9" name="Picture 8" descr="A blue rectangles with white text&#10;&#10;Description automatically generated">
            <a:extLst>
              <a:ext uri="{FF2B5EF4-FFF2-40B4-BE49-F238E27FC236}">
                <a16:creationId xmlns:a16="http://schemas.microsoft.com/office/drawing/2014/main" id="{D07DA873-998D-DA14-6BA7-80CC09D9F17E}"/>
              </a:ext>
            </a:extLst>
          </p:cNvPr>
          <p:cNvPicPr>
            <a:picLocks noChangeAspect="1"/>
          </p:cNvPicPr>
          <p:nvPr/>
        </p:nvPicPr>
        <p:blipFill>
          <a:blip r:embed="rId2"/>
          <a:stretch>
            <a:fillRect/>
          </a:stretch>
        </p:blipFill>
        <p:spPr>
          <a:xfrm>
            <a:off x="734096" y="1442434"/>
            <a:ext cx="10515600" cy="4650022"/>
          </a:xfrm>
          <a:prstGeom prst="rect">
            <a:avLst/>
          </a:prstGeom>
          <a:scene3d>
            <a:camera prst="orthographicFront"/>
            <a:lightRig rig="threePt" dir="t"/>
          </a:scene3d>
          <a:sp3d>
            <a:bevelT/>
          </a:sp3d>
        </p:spPr>
      </p:pic>
    </p:spTree>
    <p:extLst>
      <p:ext uri="{BB962C8B-B14F-4D97-AF65-F5344CB8AC3E}">
        <p14:creationId xmlns:p14="http://schemas.microsoft.com/office/powerpoint/2010/main" val="2811808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89F2A-A21F-024B-1257-835507D2D54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519E83-8819-5774-9B7D-95B02D3DBAE3}"/>
              </a:ext>
            </a:extLst>
          </p:cNvPr>
          <p:cNvSpPr>
            <a:spLocks noGrp="1"/>
          </p:cNvSpPr>
          <p:nvPr>
            <p:ph idx="1"/>
          </p:nvPr>
        </p:nvSpPr>
        <p:spPr>
          <a:xfrm>
            <a:off x="210105" y="765544"/>
            <a:ext cx="11981895" cy="6014611"/>
          </a:xfrm>
        </p:spPr>
        <p:txBody>
          <a:bodyPr/>
          <a:lstStyle/>
          <a:p>
            <a:pPr marL="0" indent="0">
              <a:buNone/>
            </a:pPr>
            <a:endParaRPr lang="en-US" b="0" i="0" u="none" strike="noStrike" dirty="0">
              <a:solidFill>
                <a:srgbClr val="000000"/>
              </a:solidFill>
              <a:effectLst/>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264CE51B-2164-7978-72C9-EFACBC16E991}"/>
              </a:ext>
            </a:extLst>
          </p:cNvPr>
          <p:cNvSpPr txBox="1"/>
          <p:nvPr/>
        </p:nvSpPr>
        <p:spPr>
          <a:xfrm>
            <a:off x="343165" y="473156"/>
            <a:ext cx="5167377"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Annual scientific production</a:t>
            </a:r>
          </a:p>
        </p:txBody>
      </p:sp>
      <p:sp>
        <p:nvSpPr>
          <p:cNvPr id="14" name="TextBox 13">
            <a:extLst>
              <a:ext uri="{FF2B5EF4-FFF2-40B4-BE49-F238E27FC236}">
                <a16:creationId xmlns:a16="http://schemas.microsoft.com/office/drawing/2014/main" id="{9039A637-5D3A-BE00-BFE2-12E7C70CA36D}"/>
              </a:ext>
            </a:extLst>
          </p:cNvPr>
          <p:cNvSpPr txBox="1"/>
          <p:nvPr/>
        </p:nvSpPr>
        <p:spPr>
          <a:xfrm>
            <a:off x="6681460" y="503933"/>
            <a:ext cx="4382509"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Average Citations per Year</a:t>
            </a:r>
          </a:p>
        </p:txBody>
      </p:sp>
      <p:pic>
        <p:nvPicPr>
          <p:cNvPr id="9" name="Picture 8" descr="A graph showing the growth of a company&#10;&#10;Description automatically generated">
            <a:extLst>
              <a:ext uri="{FF2B5EF4-FFF2-40B4-BE49-F238E27FC236}">
                <a16:creationId xmlns:a16="http://schemas.microsoft.com/office/drawing/2014/main" id="{06EC80CA-8C75-0B86-39C2-1AFDFFA6C826}"/>
              </a:ext>
            </a:extLst>
          </p:cNvPr>
          <p:cNvPicPr>
            <a:picLocks noChangeAspect="1"/>
          </p:cNvPicPr>
          <p:nvPr/>
        </p:nvPicPr>
        <p:blipFill>
          <a:blip r:embed="rId2"/>
          <a:stretch>
            <a:fillRect/>
          </a:stretch>
        </p:blipFill>
        <p:spPr>
          <a:xfrm>
            <a:off x="210105" y="1757331"/>
            <a:ext cx="5300437" cy="4292646"/>
          </a:xfrm>
          <a:prstGeom prst="rect">
            <a:avLst/>
          </a:prstGeom>
          <a:scene3d>
            <a:camera prst="orthographicFront"/>
            <a:lightRig rig="threePt" dir="t"/>
          </a:scene3d>
          <a:sp3d>
            <a:bevelT/>
          </a:sp3d>
        </p:spPr>
      </p:pic>
      <p:pic>
        <p:nvPicPr>
          <p:cNvPr id="15" name="Picture 14" descr="A line graph with numbers&#10;&#10;Description automatically generated">
            <a:extLst>
              <a:ext uri="{FF2B5EF4-FFF2-40B4-BE49-F238E27FC236}">
                <a16:creationId xmlns:a16="http://schemas.microsoft.com/office/drawing/2014/main" id="{19E13BBB-B667-995E-341A-DDD607226ABF}"/>
              </a:ext>
            </a:extLst>
          </p:cNvPr>
          <p:cNvPicPr>
            <a:picLocks noChangeAspect="1"/>
          </p:cNvPicPr>
          <p:nvPr/>
        </p:nvPicPr>
        <p:blipFill>
          <a:blip r:embed="rId3"/>
          <a:stretch>
            <a:fillRect/>
          </a:stretch>
        </p:blipFill>
        <p:spPr>
          <a:xfrm>
            <a:off x="6322745" y="1808120"/>
            <a:ext cx="5300437" cy="4191068"/>
          </a:xfrm>
          <a:prstGeom prst="rect">
            <a:avLst/>
          </a:prstGeom>
          <a:scene3d>
            <a:camera prst="orthographicFront"/>
            <a:lightRig rig="threePt" dir="t"/>
          </a:scene3d>
          <a:sp3d>
            <a:bevelT/>
          </a:sp3d>
        </p:spPr>
      </p:pic>
    </p:spTree>
    <p:extLst>
      <p:ext uri="{BB962C8B-B14F-4D97-AF65-F5344CB8AC3E}">
        <p14:creationId xmlns:p14="http://schemas.microsoft.com/office/powerpoint/2010/main" val="3518390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315F8-1CB0-DE0F-FF61-6CA14B2FB8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A5F451-006E-CEDB-681D-8A0F32776833}"/>
              </a:ext>
            </a:extLst>
          </p:cNvPr>
          <p:cNvSpPr>
            <a:spLocks noGrp="1"/>
          </p:cNvSpPr>
          <p:nvPr>
            <p:ph type="title"/>
          </p:nvPr>
        </p:nvSpPr>
        <p:spPr>
          <a:xfrm>
            <a:off x="210105" y="84833"/>
            <a:ext cx="10515600" cy="772559"/>
          </a:xfrm>
        </p:spPr>
        <p:txBody>
          <a:bodyPr>
            <a:normAutofit/>
          </a:bodyPr>
          <a:lstStyle/>
          <a:p>
            <a:r>
              <a:rPr lang="en-US" sz="2400" b="1" dirty="0">
                <a:latin typeface="Times New Roman" panose="02020603050405020304" pitchFamily="18" charset="0"/>
                <a:cs typeface="Times New Roman" panose="02020603050405020304" pitchFamily="18" charset="0"/>
              </a:rPr>
              <a:t>Three Field Plot</a:t>
            </a:r>
          </a:p>
        </p:txBody>
      </p:sp>
      <p:sp>
        <p:nvSpPr>
          <p:cNvPr id="3" name="Content Placeholder 2">
            <a:extLst>
              <a:ext uri="{FF2B5EF4-FFF2-40B4-BE49-F238E27FC236}">
                <a16:creationId xmlns:a16="http://schemas.microsoft.com/office/drawing/2014/main" id="{836D7BFC-305A-EBAF-E56B-7A896E45E062}"/>
              </a:ext>
            </a:extLst>
          </p:cNvPr>
          <p:cNvSpPr>
            <a:spLocks noGrp="1"/>
          </p:cNvSpPr>
          <p:nvPr>
            <p:ph idx="1"/>
          </p:nvPr>
        </p:nvSpPr>
        <p:spPr>
          <a:xfrm>
            <a:off x="210105" y="765544"/>
            <a:ext cx="11981895" cy="6014611"/>
          </a:xfrm>
        </p:spPr>
        <p:txBody>
          <a:bodyPr/>
          <a:lstStyle/>
          <a:p>
            <a:pPr marL="0" indent="0">
              <a:buNone/>
            </a:pPr>
            <a:endParaRPr lang="en-US" b="0" i="0" u="none" strike="noStrike" dirty="0">
              <a:solidFill>
                <a:srgbClr val="000000"/>
              </a:solidFill>
              <a:effectLst/>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1EF6377-4881-83B3-E256-B68FEDFA4CE6}"/>
              </a:ext>
            </a:extLst>
          </p:cNvPr>
          <p:cNvSpPr txBox="1"/>
          <p:nvPr/>
        </p:nvSpPr>
        <p:spPr>
          <a:xfrm>
            <a:off x="161497" y="857392"/>
            <a:ext cx="11869006" cy="923330"/>
          </a:xfrm>
          <a:prstGeom prst="rect">
            <a:avLst/>
          </a:prstGeom>
          <a:noFill/>
        </p:spPr>
        <p:txBody>
          <a:bodyPr wrap="square" rtlCol="0">
            <a:spAutoFit/>
          </a:bodyPr>
          <a:lstStyle/>
          <a:p>
            <a:pPr algn="l"/>
            <a:r>
              <a:rPr lang="en-US" b="1" dirty="0">
                <a:latin typeface="Times New Roman" panose="02020603050405020304" pitchFamily="18" charset="0"/>
                <a:cs typeface="Times New Roman" panose="02020603050405020304" pitchFamily="18" charset="0"/>
              </a:rPr>
              <a:t>Left Field (Authors)</a:t>
            </a:r>
            <a:r>
              <a:rPr lang="en-US" dirty="0">
                <a:latin typeface="Times New Roman" panose="02020603050405020304" pitchFamily="18" charset="0"/>
                <a:cs typeface="Times New Roman" panose="02020603050405020304" pitchFamily="18" charset="0"/>
              </a:rPr>
              <a:t>: Identifies key researchers in the field.</a:t>
            </a:r>
          </a:p>
          <a:p>
            <a:pPr algn="l"/>
            <a:r>
              <a:rPr lang="en-US" b="1" dirty="0">
                <a:latin typeface="Times New Roman" panose="02020603050405020304" pitchFamily="18" charset="0"/>
                <a:cs typeface="Times New Roman" panose="02020603050405020304" pitchFamily="18" charset="0"/>
              </a:rPr>
              <a:t>Middle Field (Keywords)</a:t>
            </a:r>
            <a:r>
              <a:rPr lang="en-US" dirty="0">
                <a:latin typeface="Times New Roman" panose="02020603050405020304" pitchFamily="18" charset="0"/>
                <a:cs typeface="Times New Roman" panose="02020603050405020304" pitchFamily="18" charset="0"/>
              </a:rPr>
              <a:t>: Connects researchers to primary topics studied.</a:t>
            </a:r>
          </a:p>
          <a:p>
            <a:pPr algn="l"/>
            <a:r>
              <a:rPr lang="en-US" b="1" dirty="0">
                <a:latin typeface="Times New Roman" panose="02020603050405020304" pitchFamily="18" charset="0"/>
                <a:cs typeface="Times New Roman" panose="02020603050405020304" pitchFamily="18" charset="0"/>
              </a:rPr>
              <a:t>Right Field (Sources/Journals)</a:t>
            </a:r>
            <a:r>
              <a:rPr lang="en-US" dirty="0">
                <a:latin typeface="Times New Roman" panose="02020603050405020304" pitchFamily="18" charset="0"/>
                <a:cs typeface="Times New Roman" panose="02020603050405020304" pitchFamily="18" charset="0"/>
              </a:rPr>
              <a:t>: Shows where research is published, linking authors and topics to specific journals.</a:t>
            </a:r>
          </a:p>
        </p:txBody>
      </p:sp>
      <p:pic>
        <p:nvPicPr>
          <p:cNvPr id="9" name="Picture 8" descr="A diagram of a variety of lines&#10;&#10;Description automatically generated with medium confidence">
            <a:extLst>
              <a:ext uri="{FF2B5EF4-FFF2-40B4-BE49-F238E27FC236}">
                <a16:creationId xmlns:a16="http://schemas.microsoft.com/office/drawing/2014/main" id="{9BF5D7A9-BC16-E749-B66B-CC87C2DD50AB}"/>
              </a:ext>
            </a:extLst>
          </p:cNvPr>
          <p:cNvPicPr>
            <a:picLocks noChangeAspect="1"/>
          </p:cNvPicPr>
          <p:nvPr/>
        </p:nvPicPr>
        <p:blipFill>
          <a:blip r:embed="rId2"/>
          <a:stretch>
            <a:fillRect/>
          </a:stretch>
        </p:blipFill>
        <p:spPr>
          <a:xfrm>
            <a:off x="1791867" y="1872570"/>
            <a:ext cx="7772400" cy="4852039"/>
          </a:xfrm>
          <a:prstGeom prst="rect">
            <a:avLst/>
          </a:prstGeom>
          <a:scene3d>
            <a:camera prst="orthographicFront"/>
            <a:lightRig rig="threePt" dir="t"/>
          </a:scene3d>
          <a:sp3d>
            <a:bevelT/>
          </a:sp3d>
        </p:spPr>
      </p:pic>
    </p:spTree>
    <p:extLst>
      <p:ext uri="{BB962C8B-B14F-4D97-AF65-F5344CB8AC3E}">
        <p14:creationId xmlns:p14="http://schemas.microsoft.com/office/powerpoint/2010/main" val="664773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84816-26CA-0915-C494-38B3586C4034}"/>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7F51C6CA-60DD-E0C9-C409-FD14342BCDAD}"/>
              </a:ext>
            </a:extLst>
          </p:cNvPr>
          <p:cNvSpPr txBox="1"/>
          <p:nvPr/>
        </p:nvSpPr>
        <p:spPr>
          <a:xfrm>
            <a:off x="1418169" y="215721"/>
            <a:ext cx="2437527" cy="369332"/>
          </a:xfrm>
          <a:prstGeom prst="rect">
            <a:avLst/>
          </a:prstGeom>
          <a:noFill/>
        </p:spPr>
        <p:txBody>
          <a:bodyPr wrap="none" rtlCol="0">
            <a:spAutoFit/>
          </a:bodyPr>
          <a:lstStyle/>
          <a:p>
            <a:r>
              <a:rPr lang="en-US" b="1" i="0" u="none" strike="noStrike" dirty="0">
                <a:solidFill>
                  <a:srgbClr val="000000"/>
                </a:solidFill>
                <a:effectLst/>
                <a:latin typeface="Times New Roman" panose="02020603050405020304" pitchFamily="18" charset="0"/>
                <a:cs typeface="Times New Roman" panose="02020603050405020304" pitchFamily="18" charset="0"/>
              </a:rPr>
              <a:t>Most Relevant Sources</a:t>
            </a:r>
            <a:endParaRPr lang="en-US"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1D64B5DC-241D-BCF3-67CA-EFA246106697}"/>
              </a:ext>
            </a:extLst>
          </p:cNvPr>
          <p:cNvSpPr txBox="1"/>
          <p:nvPr/>
        </p:nvSpPr>
        <p:spPr>
          <a:xfrm>
            <a:off x="6979684" y="178786"/>
            <a:ext cx="2713243" cy="369332"/>
          </a:xfrm>
          <a:prstGeom prst="rect">
            <a:avLst/>
          </a:prstGeom>
          <a:noFill/>
        </p:spPr>
        <p:txBody>
          <a:bodyPr wrap="none" rtlCol="0">
            <a:spAutoFit/>
          </a:bodyPr>
          <a:lstStyle/>
          <a:p>
            <a:r>
              <a:rPr lang="en-US" b="1" i="0" u="none" strike="noStrike" dirty="0">
                <a:solidFill>
                  <a:srgbClr val="000000"/>
                </a:solidFill>
                <a:effectLst/>
                <a:latin typeface="Times New Roman" panose="02020603050405020304" pitchFamily="18" charset="0"/>
                <a:cs typeface="Times New Roman" panose="02020603050405020304" pitchFamily="18" charset="0"/>
              </a:rPr>
              <a:t>Most Local Cited Sources</a:t>
            </a:r>
            <a:endParaRPr lang="en-US"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EC49FAA-C34F-AEA4-44DA-5E39E748280F}"/>
              </a:ext>
            </a:extLst>
          </p:cNvPr>
          <p:cNvSpPr txBox="1"/>
          <p:nvPr/>
        </p:nvSpPr>
        <p:spPr>
          <a:xfrm>
            <a:off x="1418169" y="3383134"/>
            <a:ext cx="2386231" cy="369332"/>
          </a:xfrm>
          <a:prstGeom prst="rect">
            <a:avLst/>
          </a:prstGeom>
          <a:noFill/>
        </p:spPr>
        <p:txBody>
          <a:bodyPr wrap="none" rtlCol="0">
            <a:spAutoFit/>
          </a:bodyPr>
          <a:lstStyle/>
          <a:p>
            <a:r>
              <a:rPr lang="en-US" b="1" i="0" u="none" strike="noStrike" dirty="0">
                <a:solidFill>
                  <a:srgbClr val="000000"/>
                </a:solidFill>
                <a:effectLst/>
                <a:latin typeface="Times New Roman" panose="02020603050405020304" pitchFamily="18" charset="0"/>
                <a:cs typeface="Times New Roman" panose="02020603050405020304" pitchFamily="18" charset="0"/>
              </a:rPr>
              <a:t>Sources' Local Impact</a:t>
            </a:r>
          </a:p>
        </p:txBody>
      </p:sp>
      <p:sp>
        <p:nvSpPr>
          <p:cNvPr id="14" name="TextBox 13">
            <a:extLst>
              <a:ext uri="{FF2B5EF4-FFF2-40B4-BE49-F238E27FC236}">
                <a16:creationId xmlns:a16="http://schemas.microsoft.com/office/drawing/2014/main" id="{F5671B38-D8C0-D313-66E8-E62442DFB12C}"/>
              </a:ext>
            </a:extLst>
          </p:cNvPr>
          <p:cNvSpPr txBox="1"/>
          <p:nvPr/>
        </p:nvSpPr>
        <p:spPr>
          <a:xfrm>
            <a:off x="6910537" y="3383134"/>
            <a:ext cx="3222357" cy="369332"/>
          </a:xfrm>
          <a:prstGeom prst="rect">
            <a:avLst/>
          </a:prstGeom>
          <a:noFill/>
        </p:spPr>
        <p:txBody>
          <a:bodyPr wrap="none" rtlCol="0">
            <a:spAutoFit/>
          </a:bodyPr>
          <a:lstStyle/>
          <a:p>
            <a:r>
              <a:rPr lang="en-US" b="1" i="0" u="none" strike="noStrike" dirty="0">
                <a:solidFill>
                  <a:srgbClr val="000000"/>
                </a:solidFill>
                <a:effectLst/>
                <a:latin typeface="Times New Roman" panose="02020603050405020304" pitchFamily="18" charset="0"/>
                <a:cs typeface="Times New Roman" panose="02020603050405020304" pitchFamily="18" charset="0"/>
              </a:rPr>
              <a:t>Sources' Production over Time</a:t>
            </a:r>
          </a:p>
        </p:txBody>
      </p:sp>
      <p:pic>
        <p:nvPicPr>
          <p:cNvPr id="25" name="Picture 24" descr="A graph with blue dots&#10;&#10;Description automatically generated">
            <a:extLst>
              <a:ext uri="{FF2B5EF4-FFF2-40B4-BE49-F238E27FC236}">
                <a16:creationId xmlns:a16="http://schemas.microsoft.com/office/drawing/2014/main" id="{7600CA23-2FC9-7C9E-4637-A5BAC9E7A096}"/>
              </a:ext>
            </a:extLst>
          </p:cNvPr>
          <p:cNvPicPr>
            <a:picLocks noChangeAspect="1"/>
          </p:cNvPicPr>
          <p:nvPr/>
        </p:nvPicPr>
        <p:blipFill>
          <a:blip r:embed="rId2"/>
          <a:stretch>
            <a:fillRect/>
          </a:stretch>
        </p:blipFill>
        <p:spPr>
          <a:xfrm>
            <a:off x="668102" y="704436"/>
            <a:ext cx="4969563" cy="2519276"/>
          </a:xfrm>
          <a:prstGeom prst="rect">
            <a:avLst/>
          </a:prstGeom>
          <a:scene3d>
            <a:camera prst="orthographicFront"/>
            <a:lightRig rig="threePt" dir="t"/>
          </a:scene3d>
          <a:sp3d>
            <a:bevelT/>
          </a:sp3d>
        </p:spPr>
      </p:pic>
      <p:pic>
        <p:nvPicPr>
          <p:cNvPr id="27" name="Picture 26" descr="A graph with blue dots&#10;&#10;Description automatically generated">
            <a:extLst>
              <a:ext uri="{FF2B5EF4-FFF2-40B4-BE49-F238E27FC236}">
                <a16:creationId xmlns:a16="http://schemas.microsoft.com/office/drawing/2014/main" id="{C65E0C28-744E-142D-7725-356AEA886182}"/>
              </a:ext>
            </a:extLst>
          </p:cNvPr>
          <p:cNvPicPr>
            <a:picLocks noChangeAspect="1"/>
          </p:cNvPicPr>
          <p:nvPr/>
        </p:nvPicPr>
        <p:blipFill>
          <a:blip r:embed="rId3"/>
          <a:stretch>
            <a:fillRect/>
          </a:stretch>
        </p:blipFill>
        <p:spPr>
          <a:xfrm>
            <a:off x="6386931" y="651542"/>
            <a:ext cx="4969563" cy="2519275"/>
          </a:xfrm>
          <a:prstGeom prst="rect">
            <a:avLst/>
          </a:prstGeom>
          <a:scene3d>
            <a:camera prst="orthographicFront"/>
            <a:lightRig rig="threePt" dir="t"/>
          </a:scene3d>
          <a:sp3d>
            <a:bevelT/>
          </a:sp3d>
        </p:spPr>
      </p:pic>
      <p:pic>
        <p:nvPicPr>
          <p:cNvPr id="29" name="Picture 28" descr="A graph with blue dots and black text&#10;&#10;Description automatically generated">
            <a:extLst>
              <a:ext uri="{FF2B5EF4-FFF2-40B4-BE49-F238E27FC236}">
                <a16:creationId xmlns:a16="http://schemas.microsoft.com/office/drawing/2014/main" id="{1FE777E7-7946-BE8B-789B-E244AA940BB2}"/>
              </a:ext>
            </a:extLst>
          </p:cNvPr>
          <p:cNvPicPr>
            <a:picLocks noChangeAspect="1"/>
          </p:cNvPicPr>
          <p:nvPr/>
        </p:nvPicPr>
        <p:blipFill>
          <a:blip r:embed="rId4"/>
          <a:stretch>
            <a:fillRect/>
          </a:stretch>
        </p:blipFill>
        <p:spPr>
          <a:xfrm>
            <a:off x="668102" y="3911888"/>
            <a:ext cx="4969563" cy="2519281"/>
          </a:xfrm>
          <a:prstGeom prst="rect">
            <a:avLst/>
          </a:prstGeom>
          <a:scene3d>
            <a:camera prst="orthographicFront"/>
            <a:lightRig rig="threePt" dir="t"/>
          </a:scene3d>
          <a:sp3d>
            <a:bevelT/>
          </a:sp3d>
        </p:spPr>
      </p:pic>
      <p:pic>
        <p:nvPicPr>
          <p:cNvPr id="31" name="Picture 30">
            <a:extLst>
              <a:ext uri="{FF2B5EF4-FFF2-40B4-BE49-F238E27FC236}">
                <a16:creationId xmlns:a16="http://schemas.microsoft.com/office/drawing/2014/main" id="{762746D5-9EED-7295-B085-2FE7C0B15FCF}"/>
              </a:ext>
            </a:extLst>
          </p:cNvPr>
          <p:cNvPicPr>
            <a:picLocks noChangeAspect="1"/>
          </p:cNvPicPr>
          <p:nvPr/>
        </p:nvPicPr>
        <p:blipFill>
          <a:blip r:embed="rId5"/>
          <a:stretch>
            <a:fillRect/>
          </a:stretch>
        </p:blipFill>
        <p:spPr>
          <a:xfrm>
            <a:off x="6386931" y="3845399"/>
            <a:ext cx="4969564" cy="2519281"/>
          </a:xfrm>
          <a:prstGeom prst="rect">
            <a:avLst/>
          </a:prstGeom>
          <a:scene3d>
            <a:camera prst="orthographicFront"/>
            <a:lightRig rig="threePt" dir="t"/>
          </a:scene3d>
          <a:sp3d>
            <a:bevelT/>
          </a:sp3d>
        </p:spPr>
      </p:pic>
    </p:spTree>
    <p:extLst>
      <p:ext uri="{BB962C8B-B14F-4D97-AF65-F5344CB8AC3E}">
        <p14:creationId xmlns:p14="http://schemas.microsoft.com/office/powerpoint/2010/main" val="22068786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11908</TotalTime>
  <Words>752</Words>
  <Application>Microsoft Macintosh PowerPoint</Application>
  <PresentationFormat>Widescreen</PresentationFormat>
  <Paragraphs>120</Paragraphs>
  <Slides>31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-webkit-standard</vt:lpstr>
      <vt:lpstr>Aptos</vt:lpstr>
      <vt:lpstr>Aptos Display</vt:lpstr>
      <vt:lpstr>Arial</vt:lpstr>
      <vt:lpstr>Times New Roman</vt:lpstr>
      <vt:lpstr>Office Theme</vt:lpstr>
      <vt:lpstr>Bibliometric Analysis on Cancer Cachexia Using Bibliometrix </vt:lpstr>
      <vt:lpstr>WHAT IS BIBLIOMTERIC ANALYSIS </vt:lpstr>
      <vt:lpstr>Data Collection </vt:lpstr>
      <vt:lpstr>Bibliometrix Tool Used </vt:lpstr>
      <vt:lpstr>Analysis of Results from Bibliometrix</vt:lpstr>
      <vt:lpstr>Bibliometrix - Main Information</vt:lpstr>
      <vt:lpstr>PowerPoint Presentation</vt:lpstr>
      <vt:lpstr>Three Field Plot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Thematic Evolution</vt:lpstr>
      <vt:lpstr>Thematic Map</vt:lpstr>
      <vt:lpstr>Thematic Map For Time slice 1 - 2003 to 2006</vt:lpstr>
      <vt:lpstr>Thematic map for Time Slice 2 - 2007 to 2010</vt:lpstr>
      <vt:lpstr>Thematic map for Time Slice 3 - 2011 to 2014</vt:lpstr>
      <vt:lpstr>Thematic map for Time Slice 4 - 2015 to 2021</vt:lpstr>
      <vt:lpstr>Thematic map for Time Slice – 2022 to 2023</vt:lpstr>
      <vt:lpstr>Factorial Analysis</vt:lpstr>
      <vt:lpstr>Co-citation Network of Authors</vt:lpstr>
      <vt:lpstr>Collaboration Network of Authors</vt:lpstr>
      <vt:lpstr>Collaboration Network of Institutions</vt:lpstr>
      <vt:lpstr>Collaboration Network of Countries</vt:lpstr>
      <vt:lpstr>Countries' Collaboration World Map</vt:lpstr>
      <vt:lpstr>Burst Analysis of Keywords from CiteSpace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Gedela, Radhika</dc:creator>
  <cp:lastModifiedBy>Gedela, Radhika</cp:lastModifiedBy>
  <cp:revision>15</cp:revision>
  <dcterms:created xsi:type="dcterms:W3CDTF">2024-10-24T23:24:51Z</dcterms:created>
  <dcterms:modified xsi:type="dcterms:W3CDTF">2024-12-06T23:47:09Z</dcterms:modified>
</cp:coreProperties>
</file>